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sldIdLst>
    <p:sldId id="256" r:id="rId5"/>
    <p:sldId id="274" r:id="rId6"/>
    <p:sldId id="275" r:id="rId7"/>
    <p:sldId id="378" r:id="rId8"/>
    <p:sldId id="276" r:id="rId9"/>
    <p:sldId id="277" r:id="rId10"/>
    <p:sldId id="278" r:id="rId11"/>
    <p:sldId id="349" r:id="rId12"/>
    <p:sldId id="350" r:id="rId13"/>
    <p:sldId id="279" r:id="rId14"/>
    <p:sldId id="399" r:id="rId15"/>
    <p:sldId id="280" r:id="rId16"/>
    <p:sldId id="281" r:id="rId17"/>
    <p:sldId id="282" r:id="rId18"/>
    <p:sldId id="283" r:id="rId19"/>
    <p:sldId id="336" r:id="rId20"/>
    <p:sldId id="335" r:id="rId21"/>
    <p:sldId id="337" r:id="rId22"/>
    <p:sldId id="358" r:id="rId23"/>
    <p:sldId id="384" r:id="rId24"/>
    <p:sldId id="385" r:id="rId25"/>
    <p:sldId id="389" r:id="rId26"/>
    <p:sldId id="386" r:id="rId27"/>
    <p:sldId id="388" r:id="rId28"/>
    <p:sldId id="387" r:id="rId29"/>
    <p:sldId id="377" r:id="rId30"/>
    <p:sldId id="286" r:id="rId31"/>
    <p:sldId id="285" r:id="rId32"/>
    <p:sldId id="290" r:id="rId33"/>
    <p:sldId id="291" r:id="rId34"/>
    <p:sldId id="293" r:id="rId35"/>
    <p:sldId id="294" r:id="rId36"/>
    <p:sldId id="363" r:id="rId37"/>
    <p:sldId id="297" r:id="rId38"/>
    <p:sldId id="298" r:id="rId39"/>
    <p:sldId id="361" r:id="rId40"/>
    <p:sldId id="299" r:id="rId41"/>
    <p:sldId id="300" r:id="rId42"/>
    <p:sldId id="302" r:id="rId43"/>
    <p:sldId id="304" r:id="rId44"/>
    <p:sldId id="305" r:id="rId45"/>
    <p:sldId id="306" r:id="rId46"/>
    <p:sldId id="307" r:id="rId47"/>
    <p:sldId id="308" r:id="rId48"/>
    <p:sldId id="309" r:id="rId49"/>
    <p:sldId id="311" r:id="rId50"/>
    <p:sldId id="312" r:id="rId51"/>
    <p:sldId id="364" r:id="rId52"/>
    <p:sldId id="365" r:id="rId53"/>
    <p:sldId id="314" r:id="rId54"/>
    <p:sldId id="315" r:id="rId55"/>
    <p:sldId id="316" r:id="rId56"/>
    <p:sldId id="317" r:id="rId57"/>
    <p:sldId id="318" r:id="rId58"/>
    <p:sldId id="320" r:id="rId59"/>
    <p:sldId id="321" r:id="rId60"/>
    <p:sldId id="366" r:id="rId61"/>
    <p:sldId id="322" r:id="rId62"/>
    <p:sldId id="323" r:id="rId63"/>
    <p:sldId id="324" r:id="rId64"/>
    <p:sldId id="328" r:id="rId65"/>
    <p:sldId id="329" r:id="rId66"/>
    <p:sldId id="330" r:id="rId67"/>
    <p:sldId id="331" r:id="rId68"/>
    <p:sldId id="379" r:id="rId69"/>
    <p:sldId id="380" r:id="rId70"/>
    <p:sldId id="381" r:id="rId71"/>
    <p:sldId id="382" r:id="rId72"/>
    <p:sldId id="401" r:id="rId73"/>
    <p:sldId id="403" r:id="rId74"/>
    <p:sldId id="404" r:id="rId75"/>
    <p:sldId id="402" r:id="rId76"/>
    <p:sldId id="355" r:id="rId77"/>
    <p:sldId id="332" r:id="rId78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A"/>
    <a:srgbClr val="0097CC"/>
    <a:srgbClr val="1996A7"/>
    <a:srgbClr val="3C7B9A"/>
    <a:srgbClr val="0099CC"/>
    <a:srgbClr val="763A3A"/>
    <a:srgbClr val="B1D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73" autoAdjust="0"/>
    <p:restoredTop sz="94660" autoAdjust="0"/>
  </p:normalViewPr>
  <p:slideViewPr>
    <p:cSldViewPr snapToGrid="0">
      <p:cViewPr>
        <p:scale>
          <a:sx n="122" d="100"/>
          <a:sy n="122" d="100"/>
        </p:scale>
        <p:origin x="-62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arlow SemiBold" pitchFamily="2" charset="0"/>
              </a:defRPr>
            </a:lvl1pPr>
            <a:lvl2pPr>
              <a:defRPr>
                <a:latin typeface="Barlow SemiBold" pitchFamily="2" charset="0"/>
              </a:defRPr>
            </a:lvl2pPr>
            <a:lvl3pPr>
              <a:defRPr>
                <a:latin typeface="Barlow SemiBold" pitchFamily="2" charset="0"/>
              </a:defRPr>
            </a:lvl3pPr>
            <a:lvl4pPr>
              <a:defRPr>
                <a:latin typeface="Barlow SemiBold" pitchFamily="2" charset="0"/>
              </a:defRPr>
            </a:lvl4pPr>
            <a:lvl5pPr>
              <a:defRPr>
                <a:latin typeface="Barlow Semi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1495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71" y="-783771"/>
            <a:ext cx="4513943" cy="2539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" y="3845"/>
            <a:ext cx="1002060" cy="10354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2" b="30741"/>
          <a:stretch/>
        </p:blipFill>
        <p:spPr>
          <a:xfrm>
            <a:off x="936550" y="142900"/>
            <a:ext cx="1006549" cy="8350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="" xmlns:a16="http://schemas.microsoft.com/office/drawing/2014/main" id="{C5BDD1EA-D8C1-45AF-9F0A-14A2A137BA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0544" y="1278469"/>
            <a:ext cx="7038975" cy="240453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College Officials</a:t>
            </a:r>
          </a:p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(2023- 2024)</a:t>
            </a:r>
          </a:p>
          <a:p>
            <a:pPr algn="ctr"/>
            <a:endParaRPr lang="en-US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A779F34F-2960-4B81-BA08-445B6F6A0C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10A57ACC-416F-4A5D-B7F7-DDA9886A3A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26522B4F-50C4-4FCE-8AE2-3789D63ED3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2C3978FC-B5D1-42BE-B086-BC2A733D58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ACED99F1-340D-4970-8E66-3B28E92711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50A54E39-63C0-4847-A766-C6B74FEB48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16" y="296816"/>
            <a:ext cx="2800279" cy="2893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42" y="144780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006037" y="1135150"/>
            <a:ext cx="9467850" cy="5400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 K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Madhusudhanan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		Botany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Asst. Prof. Serin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Sajan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		BBA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Asst. Prof. Sunil Joy			BBM (AN)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 Vijay John				Chemistry</a:t>
            </a:r>
            <a:endParaRPr lang="en-IN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Rosalind Gonzaga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		Commerce (Aided)</a:t>
            </a:r>
          </a:p>
          <a:p>
            <a:pPr>
              <a:spcAft>
                <a:spcPts val="3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Asst. Prof.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Steffy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Rozario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		Commerce (SF)</a:t>
            </a:r>
          </a:p>
          <a:p>
            <a:pPr>
              <a:spcAft>
                <a:spcPts val="3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Asst. Prof.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Preetha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K S		Commerce (SF AN)</a:t>
            </a:r>
          </a:p>
          <a:p>
            <a:pPr>
              <a:spcAft>
                <a:spcPts val="3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Asst. Prof.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Neenu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Kuriakose	Computer Science</a:t>
            </a:r>
          </a:p>
          <a:p>
            <a:pPr>
              <a:spcAft>
                <a:spcPts val="3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Neeraja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James 			Economics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 M Sapna Miranda			English (Aided)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Asst. Prof.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Anuvindha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Shaji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	English (SF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 Helen Mary				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Hindi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  <a:p>
            <a:pPr>
              <a:spcAft>
                <a:spcPts val="600"/>
              </a:spcAft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548007" y="2414889"/>
            <a:ext cx="3548743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group-mail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hod@alberts.edu.in</a:t>
            </a:r>
          </a:p>
        </p:txBody>
      </p:sp>
      <p:sp>
        <p:nvSpPr>
          <p:cNvPr id="2" name="Rectangle 1"/>
          <p:cNvSpPr/>
          <p:nvPr/>
        </p:nvSpPr>
        <p:spPr>
          <a:xfrm>
            <a:off x="2792265" y="0"/>
            <a:ext cx="6893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None/>
            </a:pPr>
            <a:r>
              <a:rPr lang="en-US" sz="5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Head of the Departments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830521" y="851106"/>
            <a:ext cx="11246816" cy="5320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Vibin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M    						Fisheries &amp; Aquaculture (Aided)</a:t>
            </a:r>
          </a:p>
          <a:p>
            <a:pPr>
              <a:spcAft>
                <a:spcPts val="3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Asst. Prof. Sivakumar				Fisheries &amp; Aquaculture (SF)</a:t>
            </a:r>
          </a:p>
          <a:p>
            <a:pPr>
              <a:spcAft>
                <a:spcPts val="3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Asst. Prof.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Cicily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Mable	 			Fisheries &amp; Aquaculture (SF AN) </a:t>
            </a:r>
          </a:p>
          <a:p>
            <a:pPr>
              <a:spcAft>
                <a:spcPts val="3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Asst. Prof. Deena Joseph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Arakkal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		Fitness Management (AN)</a:t>
            </a:r>
          </a:p>
          <a:p>
            <a:pPr>
              <a:spcAft>
                <a:spcPts val="300"/>
              </a:spcAft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Asst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. Prof.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Krishnendu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R				Journalism and Communication</a:t>
            </a:r>
            <a:endParaRPr lang="en-IN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Asst. Prof. Lynn Paul					Logistics Management</a:t>
            </a:r>
            <a:endParaRPr lang="en-IN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 Augustine K J					Malayalam</a:t>
            </a:r>
          </a:p>
          <a:p>
            <a:pPr>
              <a:spcAft>
                <a:spcPts val="3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 Sabu M C 						Mathematics &amp; Statistics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 Geo Jos Fernandez				Management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Asst. Prof. Sneha Pillai				Medical &amp; Psychiatric Social Work (AN)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 Louie Frobel						Physics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Asst. Prof. Vijayalakshmi C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. J.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		Renewable Energy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Asst. Prof. Silda George				Retail Management (AN) </a:t>
            </a:r>
          </a:p>
          <a:p>
            <a:pPr>
              <a:spcAft>
                <a:spcPts val="600"/>
              </a:spcAft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  <a:p>
            <a:pPr>
              <a:spcAft>
                <a:spcPts val="600"/>
              </a:spcAft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  <a:p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/>
            </a:r>
            <a:b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</a:br>
            <a:endParaRPr lang="en-IN" sz="2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054422" y="2903711"/>
            <a:ext cx="2879838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group-mail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hod@alberts.edu.in</a:t>
            </a:r>
          </a:p>
        </p:txBody>
      </p:sp>
      <p:sp>
        <p:nvSpPr>
          <p:cNvPr id="2" name="Rectangle 1"/>
          <p:cNvSpPr/>
          <p:nvPr/>
        </p:nvSpPr>
        <p:spPr>
          <a:xfrm>
            <a:off x="2652160" y="5834"/>
            <a:ext cx="61430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/>
            <a:r>
              <a:rPr lang="en-US" sz="48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Head of the Departments</a:t>
            </a:r>
          </a:p>
        </p:txBody>
      </p:sp>
    </p:spTree>
    <p:extLst>
      <p:ext uri="{BB962C8B-B14F-4D97-AF65-F5344CB8AC3E}">
        <p14:creationId xmlns:p14="http://schemas.microsoft.com/office/powerpoint/2010/main" val="11606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935784" y="1727054"/>
            <a:ext cx="8351216" cy="3473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Asst. Prof.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Roal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Roy				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	Social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Work 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Asst. Prof. Angelina 				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	Software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Development (AN)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Asst. Prof.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Abinash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John Peter	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	Space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Science 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Asst. Prof.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Minitha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Susan Joseph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		Sports Nutrition (AN)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Asst. Prof. Rahul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Reghu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			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	Travel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&amp; Tourism (AN)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Asst. Prof.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Nimila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P J				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	Zoology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(Aided)</a:t>
            </a:r>
          </a:p>
          <a:p>
            <a:pPr>
              <a:spcAft>
                <a:spcPts val="300"/>
              </a:spcAf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 Deepthi Augustine			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	Zoology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(SF)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8643257" y="823167"/>
            <a:ext cx="3548743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group-mail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hod@alberts.edu.in</a:t>
            </a:r>
          </a:p>
        </p:txBody>
      </p:sp>
      <p:sp>
        <p:nvSpPr>
          <p:cNvPr id="6" name="Rectangle 5"/>
          <p:cNvSpPr/>
          <p:nvPr/>
        </p:nvSpPr>
        <p:spPr>
          <a:xfrm>
            <a:off x="2652160" y="5834"/>
            <a:ext cx="61430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None/>
            </a:pPr>
            <a:r>
              <a:rPr lang="en-US" sz="48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Head of the Departments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490" y="940835"/>
            <a:ext cx="8534400" cy="5198853"/>
          </a:xfrm>
        </p:spPr>
        <p:txBody>
          <a:bodyPr>
            <a:normAutofit/>
          </a:bodyPr>
          <a:lstStyle/>
          <a:p>
            <a:r>
              <a:rPr lang="en-I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</a:t>
            </a:r>
            <a:r>
              <a:rPr lang="en-I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</a:t>
            </a:r>
            <a:r>
              <a:rPr lang="en-IN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Sajeesh</a:t>
            </a:r>
            <a:r>
              <a:rPr lang="en-I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T H</a:t>
            </a:r>
          </a:p>
          <a:p>
            <a:r>
              <a:rPr lang="en-IN" sz="2800" i="1" dirty="0">
                <a:solidFill>
                  <a:schemeClr val="tx1"/>
                </a:solidFill>
                <a:latin typeface="Bahnschrift SemiCondensed" pitchFamily="34" charset="0"/>
              </a:rPr>
              <a:t>Supported by</a:t>
            </a:r>
          </a:p>
          <a:p>
            <a:pPr lvl="1"/>
            <a:r>
              <a:rPr lang="en-I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Condensed" pitchFamily="34" charset="0"/>
              </a:rPr>
              <a:t>Deputy Dean</a:t>
            </a:r>
          </a:p>
          <a:p>
            <a:pPr lvl="2"/>
            <a:r>
              <a:rPr lang="en-I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</a:t>
            </a:r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</a:t>
            </a:r>
            <a:r>
              <a:rPr lang="en-I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Nisha</a:t>
            </a:r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V S</a:t>
            </a:r>
          </a:p>
          <a:p>
            <a:pPr lvl="1"/>
            <a:r>
              <a:rPr lang="en-I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Condensed" pitchFamily="34" charset="0"/>
              </a:rPr>
              <a:t>Assistant Coordinators</a:t>
            </a:r>
          </a:p>
          <a:p>
            <a:pPr lvl="2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Condensed" pitchFamily="34" charset="0"/>
              </a:rPr>
              <a:t>Dr. Helen Mary</a:t>
            </a:r>
          </a:p>
          <a:p>
            <a:pPr lvl="2"/>
            <a:r>
              <a:rPr lang="en-US" b="1" dirty="0">
                <a:solidFill>
                  <a:schemeClr val="tx1"/>
                </a:solidFill>
                <a:latin typeface="Bahnschrift SemiCondensed" pitchFamily="34" charset="0"/>
              </a:rPr>
              <a:t>Dr. </a:t>
            </a:r>
            <a:r>
              <a:rPr lang="en-US" b="1" dirty="0" err="1">
                <a:solidFill>
                  <a:schemeClr val="tx1"/>
                </a:solidFill>
                <a:latin typeface="Bahnschrift SemiCondensed" pitchFamily="34" charset="0"/>
              </a:rPr>
              <a:t>Lijo</a:t>
            </a:r>
            <a:r>
              <a:rPr lang="en-US" b="1" dirty="0">
                <a:solidFill>
                  <a:schemeClr val="tx1"/>
                </a:solidFill>
                <a:latin typeface="Bahnschrift SemiCondensed" pitchFamily="34" charset="0"/>
              </a:rPr>
              <a:t> George</a:t>
            </a:r>
          </a:p>
          <a:p>
            <a:pPr lvl="2"/>
            <a:r>
              <a:rPr lang="en-US" b="1" dirty="0">
                <a:solidFill>
                  <a:schemeClr val="tx1"/>
                </a:solidFill>
                <a:latin typeface="Bahnschrift SemiCondensed" pitchFamily="34" charset="0"/>
              </a:rPr>
              <a:t>Asst. Prof. </a:t>
            </a:r>
            <a:r>
              <a:rPr lang="en-US" b="1" dirty="0" err="1">
                <a:solidFill>
                  <a:schemeClr val="tx1"/>
                </a:solidFill>
                <a:latin typeface="Bahnschrift SemiCondensed" pitchFamily="34" charset="0"/>
              </a:rPr>
              <a:t>Nidhin</a:t>
            </a:r>
            <a:r>
              <a:rPr lang="en-US" b="1" dirty="0">
                <a:solidFill>
                  <a:schemeClr val="tx1"/>
                </a:solidFill>
                <a:latin typeface="Bahnschrift SemiCondensed" pitchFamily="34" charset="0"/>
              </a:rPr>
              <a:t> Johnny</a:t>
            </a:r>
          </a:p>
          <a:p>
            <a:pPr lvl="2"/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Asst. Prof. Roshni Vinod</a:t>
            </a:r>
          </a:p>
          <a:p>
            <a:pPr lvl="2"/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Asst. Prof. Sneha Pillai</a:t>
            </a:r>
          </a:p>
          <a:p>
            <a:pPr lvl="2"/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Asst. Prof. Angelina </a:t>
            </a:r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D’Silva</a:t>
            </a:r>
            <a:endParaRPr lang="en-IN" b="1" dirty="0">
              <a:solidFill>
                <a:schemeClr val="tx1"/>
              </a:solidFill>
              <a:latin typeface="Bahnschrift SemiCondensed" pitchFamily="34" charset="0"/>
            </a:endParaRPr>
          </a:p>
          <a:p>
            <a:pPr lvl="2"/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Mr. </a:t>
            </a:r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Lanson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Xavier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408131" y="129659"/>
            <a:ext cx="73757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None/>
            </a:pPr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Office of Dean : Academic Affairs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25659"/>
            <a:ext cx="121920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3200" b="1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Supporting Coordinators : e-Governance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08689"/>
            <a:ext cx="11277600" cy="4903922"/>
          </a:xfrm>
        </p:spPr>
        <p:txBody>
          <a:bodyPr>
            <a:noAutofit/>
          </a:bodyPr>
          <a:lstStyle/>
          <a:p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 Rajesh </a:t>
            </a:r>
            <a:r>
              <a:rPr lang="en-IN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Kunjanpillai</a:t>
            </a:r>
            <a:endParaRPr lang="e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  <a:p>
            <a:r>
              <a:rPr lang="en-IN" sz="2800" i="1" dirty="0">
                <a:solidFill>
                  <a:schemeClr val="tx1"/>
                </a:solidFill>
                <a:latin typeface="Bahnschrift SemiCondensed" pitchFamily="34" charset="0"/>
              </a:rPr>
              <a:t>Supported by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itchFamily="34" charset="0"/>
              </a:rPr>
              <a:t>Deputy Dean &amp; FIST Lab </a:t>
            </a:r>
            <a:r>
              <a:rPr lang="en-IN" sz="2800" dirty="0" err="1">
                <a:solidFill>
                  <a:schemeClr val="tx1"/>
                </a:solidFill>
                <a:latin typeface="Bahnschrift SemiCondensed" pitchFamily="34" charset="0"/>
              </a:rPr>
              <a:t>Incharge</a:t>
            </a:r>
            <a:endParaRPr lang="en-IN" sz="2800" dirty="0">
              <a:solidFill>
                <a:schemeClr val="tx1"/>
              </a:solidFill>
              <a:latin typeface="Bahnschrift SemiCondensed" pitchFamily="34" charset="0"/>
            </a:endParaRPr>
          </a:p>
          <a:p>
            <a:pPr lvl="2"/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 </a:t>
            </a:r>
            <a:r>
              <a:rPr lang="en-I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Anisha</a:t>
            </a:r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S</a:t>
            </a:r>
          </a:p>
          <a:p>
            <a:pPr lvl="1"/>
            <a:r>
              <a:rPr lang="en-IN" sz="2800" i="1" dirty="0">
                <a:solidFill>
                  <a:schemeClr val="tx1"/>
                </a:solidFill>
                <a:latin typeface="Bahnschrift SemiCondensed" pitchFamily="34" charset="0"/>
              </a:rPr>
              <a:t>Assistant Coordinators</a:t>
            </a:r>
          </a:p>
          <a:p>
            <a:pPr lvl="2"/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Dr.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Lijo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George</a:t>
            </a:r>
          </a:p>
          <a:p>
            <a:pPr lvl="2"/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Dr. </a:t>
            </a:r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Neeraja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James</a:t>
            </a:r>
          </a:p>
          <a:p>
            <a:pPr lvl="2"/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Dr.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Jitha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G. Nair</a:t>
            </a:r>
          </a:p>
          <a:p>
            <a:pPr lvl="2"/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Dr.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Soumya Salas</a:t>
            </a:r>
          </a:p>
          <a:p>
            <a:pPr lvl="2"/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Dr.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Radhika R</a:t>
            </a:r>
          </a:p>
        </p:txBody>
      </p:sp>
      <p:sp>
        <p:nvSpPr>
          <p:cNvPr id="2" name="Rectangle 1"/>
          <p:cNvSpPr/>
          <p:nvPr/>
        </p:nvSpPr>
        <p:spPr>
          <a:xfrm>
            <a:off x="3244097" y="110609"/>
            <a:ext cx="57038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None/>
            </a:pPr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Office of Dean : Research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235125"/>
            <a:ext cx="121920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Supporting Coordinators : Research/Green Coordinators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1363710"/>
            <a:ext cx="10134635" cy="4495800"/>
          </a:xfrm>
        </p:spPr>
        <p:txBody>
          <a:bodyPr>
            <a:noAutofit/>
          </a:bodyPr>
          <a:lstStyle/>
          <a:p>
            <a:r>
              <a:rPr lang="e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</a:t>
            </a:r>
            <a:r>
              <a:rPr lang="en-IN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</a:t>
            </a:r>
            <a:r>
              <a:rPr lang="e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</a:t>
            </a:r>
            <a:r>
              <a:rPr lang="en-IN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Jincy</a:t>
            </a:r>
            <a:r>
              <a:rPr lang="e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Joseph</a:t>
            </a:r>
          </a:p>
          <a:p>
            <a:r>
              <a:rPr lang="en-IN" sz="3200" i="1" dirty="0">
                <a:solidFill>
                  <a:schemeClr val="tx1"/>
                </a:solidFill>
                <a:latin typeface="Bahnschrift SemiCondensed" pitchFamily="34" charset="0"/>
              </a:rPr>
              <a:t>Supported by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itchFamily="34" charset="0"/>
              </a:rPr>
              <a:t>Deputy Dean</a:t>
            </a:r>
          </a:p>
          <a:p>
            <a:pPr lvl="2"/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Asst. Prof. Lynn Paul</a:t>
            </a:r>
          </a:p>
          <a:p>
            <a:pPr lvl="1"/>
            <a:r>
              <a:rPr lang="en-IN" sz="2800" i="1" dirty="0">
                <a:solidFill>
                  <a:schemeClr val="tx1"/>
                </a:solidFill>
                <a:latin typeface="Bahnschrift SemiCondensed" pitchFamily="34" charset="0"/>
              </a:rPr>
              <a:t>Assistant Coordinators</a:t>
            </a:r>
          </a:p>
          <a:p>
            <a:pPr lvl="2"/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Asst. Prof. Augustine </a:t>
            </a:r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Sumesh</a:t>
            </a:r>
            <a:endParaRPr lang="en-IN" b="1" dirty="0">
              <a:solidFill>
                <a:schemeClr val="tx1"/>
              </a:solidFill>
              <a:latin typeface="Bahnschrift SemiCondensed" pitchFamily="34" charset="0"/>
            </a:endParaRPr>
          </a:p>
          <a:p>
            <a:pPr lvl="2"/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Asst. Prof. John </a:t>
            </a:r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Sinoj</a:t>
            </a:r>
            <a:endParaRPr lang="en-IN" b="1" dirty="0">
              <a:solidFill>
                <a:schemeClr val="tx1"/>
              </a:solidFill>
              <a:latin typeface="Bahnschrift SemiCondensed" pitchFamily="34" charset="0"/>
            </a:endParaRPr>
          </a:p>
          <a:p>
            <a:pPr lvl="2"/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Asst. Prof. Vidhya Vijayan</a:t>
            </a:r>
          </a:p>
          <a:p>
            <a:pPr lvl="2"/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Asst. Prof. Anju </a:t>
            </a:r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Sudhakaran</a:t>
            </a:r>
            <a:endParaRPr lang="en-IN" b="1" dirty="0">
              <a:solidFill>
                <a:schemeClr val="tx1"/>
              </a:solidFill>
              <a:latin typeface="Bahnschrift SemiCondensed" pitchFamily="34" charset="0"/>
            </a:endParaRPr>
          </a:p>
          <a:p>
            <a:pPr lvl="2"/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Asst. Prof. Vidhya B.</a:t>
            </a:r>
          </a:p>
          <a:p>
            <a:pPr lvl="1">
              <a:buNone/>
            </a:pPr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						</a:t>
            </a:r>
          </a:p>
        </p:txBody>
      </p:sp>
      <p:sp>
        <p:nvSpPr>
          <p:cNvPr id="2" name="Rectangle 1"/>
          <p:cNvSpPr/>
          <p:nvPr/>
        </p:nvSpPr>
        <p:spPr>
          <a:xfrm>
            <a:off x="2626147" y="34409"/>
            <a:ext cx="69397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None/>
            </a:pPr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Office of Dean : Student Affairs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240900"/>
            <a:ext cx="121920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Supporting Coordinators : Arts &amp;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850" y="1570020"/>
            <a:ext cx="10134635" cy="4495800"/>
          </a:xfrm>
        </p:spPr>
        <p:txBody>
          <a:bodyPr>
            <a:noAutofit/>
          </a:bodyPr>
          <a:lstStyle/>
          <a:p>
            <a:r>
              <a:rPr lang="e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 Geo </a:t>
            </a:r>
            <a:r>
              <a:rPr lang="en-IN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Jos</a:t>
            </a:r>
            <a:r>
              <a:rPr lang="e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Fernandez</a:t>
            </a:r>
          </a:p>
          <a:p>
            <a:r>
              <a:rPr lang="en-IN" sz="3200" i="1" dirty="0">
                <a:solidFill>
                  <a:schemeClr val="tx1"/>
                </a:solidFill>
                <a:latin typeface="Bahnschrift SemiCondensed" pitchFamily="34" charset="0"/>
              </a:rPr>
              <a:t>Supported by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itchFamily="34" charset="0"/>
              </a:rPr>
              <a:t>Deputy Dean</a:t>
            </a:r>
          </a:p>
          <a:p>
            <a:pPr lvl="2"/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 </a:t>
            </a:r>
            <a:r>
              <a:rPr lang="en-IN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Deepthi</a:t>
            </a:r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Augustine </a:t>
            </a:r>
          </a:p>
          <a:p>
            <a:pPr lvl="1"/>
            <a:r>
              <a:rPr lang="en-IN" sz="2800" i="1" dirty="0">
                <a:solidFill>
                  <a:schemeClr val="tx1"/>
                </a:solidFill>
                <a:latin typeface="Bahnschrift SemiCondensed" pitchFamily="34" charset="0"/>
              </a:rPr>
              <a:t>Assistant Coordinators</a:t>
            </a:r>
            <a:endParaRPr lang="en-IN" sz="2800" dirty="0">
              <a:solidFill>
                <a:schemeClr val="tx1"/>
              </a:solidFill>
              <a:latin typeface="Bahnschrift SemiCondensed" pitchFamily="34" charset="0"/>
            </a:endParaRPr>
          </a:p>
          <a:p>
            <a:pPr lvl="2"/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Dr.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Binu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M</a:t>
            </a:r>
          </a:p>
          <a:p>
            <a:pPr lvl="2"/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Asst. </a:t>
            </a:r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Prof.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</a:t>
            </a:r>
            <a:r>
              <a:rPr lang="en-IN" b="1" dirty="0" err="1" smtClean="0">
                <a:solidFill>
                  <a:schemeClr val="tx1"/>
                </a:solidFill>
                <a:latin typeface="Bahnschrift SemiCondensed" pitchFamily="34" charset="0"/>
              </a:rPr>
              <a:t>Ajo</a:t>
            </a:r>
            <a:r>
              <a:rPr lang="en-IN" b="1" dirty="0" smtClean="0">
                <a:solidFill>
                  <a:schemeClr val="tx1"/>
                </a:solidFill>
                <a:latin typeface="Bahnschrift SemiCondensed" pitchFamily="34" charset="0"/>
              </a:rPr>
              <a:t> Pious</a:t>
            </a:r>
            <a:endParaRPr lang="en-IN" b="1" dirty="0">
              <a:solidFill>
                <a:schemeClr val="tx1"/>
              </a:solidFill>
              <a:latin typeface="Bahnschrift SemiCondensed" pitchFamily="34" charset="0"/>
            </a:endParaRPr>
          </a:p>
          <a:p>
            <a:pPr lvl="2"/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Asst. Prof. Gayathri A.R</a:t>
            </a:r>
          </a:p>
          <a:p>
            <a:pPr lvl="2"/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Asst. Prof. Carol Savio Fernandez</a:t>
            </a:r>
          </a:p>
          <a:p>
            <a:pPr lvl="2"/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Mr. </a:t>
            </a:r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Joby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Varghese</a:t>
            </a:r>
          </a:p>
          <a:p>
            <a:pPr lvl="1">
              <a:buNone/>
            </a:pPr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						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241762"/>
            <a:ext cx="121920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Supporting Coordinators : IEDC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3486" y="91559"/>
            <a:ext cx="80650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None/>
            </a:pPr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Office of Dean : International Affairs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850" y="1613150"/>
            <a:ext cx="10134635" cy="4495800"/>
          </a:xfrm>
        </p:spPr>
        <p:txBody>
          <a:bodyPr>
            <a:noAutofit/>
          </a:bodyPr>
          <a:lstStyle/>
          <a:p>
            <a:r>
              <a:rPr lang="en-IN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</a:t>
            </a:r>
            <a:r>
              <a:rPr lang="e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Louie Frobel</a:t>
            </a:r>
          </a:p>
          <a:p>
            <a:r>
              <a:rPr lang="en-IN" sz="3200" i="1" dirty="0">
                <a:solidFill>
                  <a:schemeClr val="tx1"/>
                </a:solidFill>
                <a:latin typeface="Bahnschrift SemiCondensed" pitchFamily="34" charset="0"/>
              </a:rPr>
              <a:t>Supported by</a:t>
            </a:r>
          </a:p>
          <a:p>
            <a:pPr lvl="1"/>
            <a:r>
              <a:rPr lang="en-IN" sz="2800" b="1" dirty="0">
                <a:solidFill>
                  <a:schemeClr val="tx1"/>
                </a:solidFill>
                <a:latin typeface="Bahnschrift SemiCondensed" pitchFamily="34" charset="0"/>
              </a:rPr>
              <a:t>Deputy Dean</a:t>
            </a:r>
          </a:p>
          <a:p>
            <a:pPr lvl="2"/>
            <a:r>
              <a:rPr lang="en-IN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 Anna </a:t>
            </a:r>
            <a:r>
              <a:rPr lang="en-IN" sz="2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Ancy</a:t>
            </a:r>
            <a:r>
              <a:rPr lang="en-IN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Antony</a:t>
            </a:r>
          </a:p>
          <a:p>
            <a:pPr lvl="1"/>
            <a:r>
              <a:rPr lang="en-IN" sz="2800" i="1" dirty="0">
                <a:solidFill>
                  <a:schemeClr val="tx1"/>
                </a:solidFill>
                <a:latin typeface="Bahnschrift SemiCondensed" pitchFamily="34" charset="0"/>
              </a:rPr>
              <a:t>Assistant Coordinators</a:t>
            </a:r>
          </a:p>
          <a:p>
            <a:pPr lvl="2"/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Dr.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Arun Babu </a:t>
            </a:r>
          </a:p>
          <a:p>
            <a:pPr lvl="2"/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Dr.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Sreenish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S. Ramaswamy</a:t>
            </a:r>
          </a:p>
          <a:p>
            <a:pPr lvl="2"/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Asst. </a:t>
            </a:r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Prof.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Asha Maria Thomas</a:t>
            </a:r>
          </a:p>
          <a:p>
            <a:pPr lvl="2"/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Asst. Prof. </a:t>
            </a:r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Divya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Mary </a:t>
            </a:r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Daise</a:t>
            </a:r>
            <a:endParaRPr lang="en-IN" b="1" dirty="0">
              <a:solidFill>
                <a:schemeClr val="tx1"/>
              </a:solidFill>
              <a:latin typeface="Bahnschrift SemiCondensed" pitchFamily="34" charset="0"/>
            </a:endParaRPr>
          </a:p>
          <a:p>
            <a:pPr lvl="2"/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Asst. Prof. Andrews Christopher</a:t>
            </a:r>
          </a:p>
          <a:p>
            <a:pPr lvl="2"/>
            <a:endParaRPr lang="en-IN" sz="2400" dirty="0">
              <a:solidFill>
                <a:schemeClr val="tx1"/>
              </a:solidFill>
              <a:latin typeface="Bahnschrift SemiCondensed" pitchFamily="34" charset="0"/>
            </a:endParaRPr>
          </a:p>
          <a:p>
            <a:pPr lvl="1">
              <a:buNone/>
            </a:pPr>
            <a:endParaRPr lang="e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  <a:p>
            <a:pPr lvl="1">
              <a:buNone/>
            </a:pPr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						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0705" y="120134"/>
            <a:ext cx="84705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None/>
            </a:pPr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Office of Dean : Resource Mobilization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6232237"/>
            <a:ext cx="121920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Supporting Coordinators : Treasurers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850" y="1032510"/>
            <a:ext cx="10134635" cy="5029200"/>
          </a:xfrm>
        </p:spPr>
        <p:txBody>
          <a:bodyPr>
            <a:noAutofit/>
          </a:bodyPr>
          <a:lstStyle/>
          <a:p>
            <a:r>
              <a:rPr lang="en-IN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</a:t>
            </a:r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Krishnakumar K. S.</a:t>
            </a:r>
          </a:p>
          <a:p>
            <a:r>
              <a:rPr lang="en-IN" sz="2800" i="1" dirty="0">
                <a:solidFill>
                  <a:schemeClr val="tx1"/>
                </a:solidFill>
                <a:latin typeface="Bahnschrift SemiCondensed" pitchFamily="34" charset="0"/>
              </a:rPr>
              <a:t>Supported by</a:t>
            </a:r>
          </a:p>
          <a:p>
            <a:pPr lvl="1"/>
            <a:r>
              <a:rPr lang="en-IN" sz="2800" b="1" dirty="0">
                <a:solidFill>
                  <a:schemeClr val="tx1"/>
                </a:solidFill>
                <a:latin typeface="Bahnschrift SemiCondensed" pitchFamily="34" charset="0"/>
              </a:rPr>
              <a:t>Deputy Dean</a:t>
            </a:r>
          </a:p>
          <a:p>
            <a:pPr lvl="2"/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Asst. Prof. Sangeetha J</a:t>
            </a:r>
          </a:p>
          <a:p>
            <a:pPr lvl="1"/>
            <a:r>
              <a:rPr lang="en-IN" sz="2800" i="1" dirty="0">
                <a:solidFill>
                  <a:schemeClr val="tx1"/>
                </a:solidFill>
                <a:latin typeface="Bahnschrift SemiCondensed" pitchFamily="34" charset="0"/>
              </a:rPr>
              <a:t>Assistant Coordinators</a:t>
            </a:r>
          </a:p>
          <a:p>
            <a:pPr marL="868363" lvl="2">
              <a:tabLst>
                <a:tab pos="2684463" algn="l"/>
              </a:tabLst>
            </a:pPr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Dr.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</a:t>
            </a:r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Anto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A. M</a:t>
            </a:r>
          </a:p>
          <a:p>
            <a:pPr lvl="2"/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Asst. Prof. </a:t>
            </a:r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Indu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George</a:t>
            </a:r>
          </a:p>
          <a:p>
            <a:pPr lvl="2"/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Asst. Prof. </a:t>
            </a:r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Benly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B</a:t>
            </a:r>
          </a:p>
          <a:p>
            <a:pPr lvl="2"/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Asst. Prof. </a:t>
            </a:r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Abinash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John Peter</a:t>
            </a:r>
          </a:p>
          <a:p>
            <a:pPr lvl="2"/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Asst. Prof. Mary </a:t>
            </a:r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Vargheese</a:t>
            </a:r>
            <a:endParaRPr lang="en-IN" b="1" dirty="0">
              <a:solidFill>
                <a:schemeClr val="tx1"/>
              </a:solidFill>
              <a:latin typeface="Bahnschrift SemiCondens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63700"/>
            <a:ext cx="121920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Supporting Coordinators : Secretaries / DQAC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1494" y="133409"/>
            <a:ext cx="7629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Office of Dean : </a:t>
            </a:r>
            <a:r>
              <a:rPr lang="en-IN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Quality Assurance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850" y="1092892"/>
            <a:ext cx="10134635" cy="5029200"/>
          </a:xfrm>
        </p:spPr>
        <p:txBody>
          <a:bodyPr>
            <a:noAutofit/>
          </a:bodyPr>
          <a:lstStyle/>
          <a:p>
            <a:r>
              <a:rPr lang="e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</a:t>
            </a:r>
            <a:r>
              <a:rPr lang="en-IN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</a:t>
            </a:r>
            <a:r>
              <a:rPr lang="e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</a:t>
            </a:r>
            <a:r>
              <a:rPr lang="en-IN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Jithin</a:t>
            </a:r>
            <a:r>
              <a:rPr lang="e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Benedict</a:t>
            </a:r>
          </a:p>
          <a:p>
            <a:r>
              <a:rPr lang="en-IN" sz="3200" i="1" dirty="0">
                <a:solidFill>
                  <a:schemeClr val="tx1"/>
                </a:solidFill>
                <a:latin typeface="Bahnschrift SemiCondensed" pitchFamily="34" charset="0"/>
              </a:rPr>
              <a:t>Supported by</a:t>
            </a:r>
          </a:p>
          <a:p>
            <a:pPr lvl="1"/>
            <a:r>
              <a:rPr lang="en-IN" sz="2800" b="1" dirty="0">
                <a:solidFill>
                  <a:schemeClr val="tx1"/>
                </a:solidFill>
                <a:latin typeface="Bahnschrift SemiCondensed" pitchFamily="34" charset="0"/>
              </a:rPr>
              <a:t>Deputy Dean</a:t>
            </a:r>
          </a:p>
          <a:p>
            <a:pPr lvl="2"/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Asst. Prof. </a:t>
            </a:r>
            <a:r>
              <a:rPr lang="en-I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Drishya</a:t>
            </a:r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Raghuvaran</a:t>
            </a:r>
          </a:p>
          <a:p>
            <a:pPr lvl="1"/>
            <a:r>
              <a:rPr lang="en-IN" sz="2800" i="1" dirty="0">
                <a:solidFill>
                  <a:schemeClr val="tx1"/>
                </a:solidFill>
                <a:latin typeface="Bahnschrift SemiCondensed" pitchFamily="34" charset="0"/>
              </a:rPr>
              <a:t>Assistant Coordinators</a:t>
            </a:r>
          </a:p>
          <a:p>
            <a:pPr lvl="2"/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Dr.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Liz Mary</a:t>
            </a:r>
          </a:p>
          <a:p>
            <a:pPr lvl="2"/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Asst. Prof. </a:t>
            </a:r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Silda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George	</a:t>
            </a:r>
          </a:p>
          <a:p>
            <a:pPr lvl="2"/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Asst. Prof. </a:t>
            </a:r>
            <a:r>
              <a:rPr lang="en-IN" b="1" dirty="0" err="1">
                <a:solidFill>
                  <a:schemeClr val="tx1"/>
                </a:solidFill>
                <a:latin typeface="Bahnschrift SemiCondensed" pitchFamily="34" charset="0"/>
              </a:rPr>
              <a:t>Ojes</a:t>
            </a:r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 Xavier</a:t>
            </a:r>
          </a:p>
          <a:p>
            <a:pPr lvl="2"/>
            <a:r>
              <a:rPr lang="en-IN" b="1" dirty="0">
                <a:solidFill>
                  <a:schemeClr val="tx1"/>
                </a:solidFill>
                <a:latin typeface="Bahnschrift SemiCondensed" pitchFamily="34" charset="0"/>
              </a:rPr>
              <a:t>Asst. Prof. Francis Adarsh Albert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244650"/>
            <a:ext cx="121920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Supporting Coordinators : Social Outreach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6556" y="104893"/>
            <a:ext cx="8871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Office of Dean : </a:t>
            </a:r>
            <a:r>
              <a:rPr lang="en-IN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Training &amp;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4951"/>
            <a:ext cx="12192000" cy="3567122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>
              <a:buNone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the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Appointments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433" y="1209674"/>
            <a:ext cx="10915541" cy="4832615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Academic Coordinator (AN)		</a:t>
            </a:r>
            <a:r>
              <a:rPr lang="en-US" sz="20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: </a:t>
            </a:r>
            <a:r>
              <a:rPr lang="en-US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0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Ojes</a:t>
            </a:r>
            <a:r>
              <a:rPr lang="en-US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Xavier</a:t>
            </a:r>
            <a:endParaRPr lang="en-IN" sz="20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Staff Secretary (T)			: Asst. </a:t>
            </a:r>
            <a:r>
              <a:rPr lang="en-IN" sz="20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Prof.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Sharan Hilary</a:t>
            </a:r>
          </a:p>
          <a:p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Staff Joint Secretary (T)		</a:t>
            </a:r>
            <a:r>
              <a:rPr lang="en-IN" sz="20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	: 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IN" sz="20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Asha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Maria Thomas</a:t>
            </a:r>
            <a:endParaRPr lang="en-IN" sz="105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Staff Secretary (NT)		</a:t>
            </a:r>
            <a:r>
              <a:rPr lang="en-IN" sz="20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	: 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Mr. </a:t>
            </a:r>
            <a:r>
              <a:rPr lang="en-IN" sz="20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Arjun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Thomas</a:t>
            </a:r>
          </a:p>
          <a:p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Staff Joint Secretary (NT)		: Mr. </a:t>
            </a:r>
            <a:r>
              <a:rPr lang="en-IN" sz="20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Vinu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Francis </a:t>
            </a:r>
          </a:p>
          <a:p>
            <a:pPr>
              <a:buNone/>
            </a:pPr>
            <a:r>
              <a:rPr lang="en-IN" sz="105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</a:p>
          <a:p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Public Relations Officer		</a:t>
            </a:r>
            <a:r>
              <a:rPr lang="en-IN" sz="20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	: </a:t>
            </a:r>
            <a:r>
              <a:rPr lang="en-IN" sz="20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Dr.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IN" sz="20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Sweetha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IN" sz="20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Saji</a:t>
            </a:r>
            <a:endParaRPr lang="en-IN" sz="20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Deputy PRO			</a:t>
            </a:r>
            <a:r>
              <a:rPr lang="en-IN" sz="20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	: 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 </a:t>
            </a:r>
            <a:r>
              <a:rPr lang="en-IN" sz="20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Anitha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M. V</a:t>
            </a:r>
          </a:p>
          <a:p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				: Mr. </a:t>
            </a:r>
            <a:r>
              <a:rPr lang="en-IN" sz="20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Lanson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Xavier</a:t>
            </a:r>
          </a:p>
          <a:p>
            <a:endParaRPr lang="en-IN" sz="11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Placement Officer			: Dr. </a:t>
            </a:r>
            <a:r>
              <a:rPr lang="en-IN" sz="20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Manju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Das</a:t>
            </a:r>
          </a:p>
          <a:p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Placement Officer		</a:t>
            </a:r>
            <a:r>
              <a:rPr lang="en-IN" sz="20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	: 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IN" sz="20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Rency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Joseph</a:t>
            </a:r>
          </a:p>
          <a:p>
            <a:pPr marL="0" indent="0">
              <a:buNone/>
            </a:pP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					  </a:t>
            </a:r>
            <a:r>
              <a:rPr lang="en-IN" sz="20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Asst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. Prof. Sayeed Mohammed</a:t>
            </a:r>
          </a:p>
          <a:p>
            <a:pPr marL="0" indent="0">
              <a:buNone/>
            </a:pP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					  </a:t>
            </a:r>
            <a:r>
              <a:rPr lang="en-IN" sz="20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Asst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. Prof. Sunil Joy</a:t>
            </a:r>
            <a:endParaRPr lang="en-US" sz="20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331804" y="3423004"/>
            <a:ext cx="3548743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pro@alberts.edu.in</a:t>
            </a:r>
          </a:p>
        </p:txBody>
      </p:sp>
      <p:sp>
        <p:nvSpPr>
          <p:cNvPr id="7" name="Rectangle 6"/>
          <p:cNvSpPr/>
          <p:nvPr/>
        </p:nvSpPr>
        <p:spPr>
          <a:xfrm>
            <a:off x="4560463" y="192820"/>
            <a:ext cx="33377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Office Bearers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774" y="790811"/>
            <a:ext cx="11567763" cy="4701397"/>
          </a:xfrm>
        </p:spPr>
        <p:txBody>
          <a:bodyPr>
            <a:noAutofit/>
          </a:bodyPr>
          <a:lstStyle/>
          <a:p>
            <a:endParaRPr lang="en-IN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Registrar			: Fr. John Christopher </a:t>
            </a:r>
            <a:r>
              <a:rPr lang="en-IN" sz="20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Vadassery</a:t>
            </a:r>
            <a:endParaRPr lang="en-IN" sz="20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Bursar			: Fr. Jenson </a:t>
            </a:r>
            <a:r>
              <a:rPr lang="en-IN" sz="20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Livera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IN" sz="20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Ithithara</a:t>
            </a:r>
            <a:endParaRPr lang="en-IN" sz="20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endParaRPr lang="en-IN" sz="3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Junior Superintendent	</a:t>
            </a:r>
            <a:r>
              <a:rPr lang="en-IN" sz="20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	: 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Mr. T I Joseph</a:t>
            </a:r>
          </a:p>
          <a:p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Head Accountant		: Ms. </a:t>
            </a:r>
            <a:r>
              <a:rPr lang="en-IN" sz="20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Lency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Michael</a:t>
            </a:r>
          </a:p>
          <a:p>
            <a:pPr marL="0" indent="0">
              <a:buNone/>
            </a:pP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  </a:t>
            </a:r>
            <a:r>
              <a:rPr lang="en-IN" sz="20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Accountants 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Office	</a:t>
            </a:r>
            <a:r>
              <a:rPr lang="en-IN" sz="20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	: 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Ms. Ami </a:t>
            </a:r>
            <a:r>
              <a:rPr lang="en-IN" sz="20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Varghese</a:t>
            </a:r>
            <a:endParaRPr lang="en-IN" sz="20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marL="0" indent="0">
              <a:buNone/>
            </a:pP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				: Ms. </a:t>
            </a:r>
            <a:r>
              <a:rPr lang="en-IN" sz="20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Leeben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Ann										</a:t>
            </a:r>
            <a:r>
              <a:rPr lang="en-IN" sz="20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	: 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Ms. </a:t>
            </a:r>
            <a:r>
              <a:rPr lang="en-IN" sz="20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Hency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Thomas</a:t>
            </a:r>
          </a:p>
          <a:p>
            <a:endParaRPr lang="en-IN" sz="20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endParaRPr lang="en-IN" sz="3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Clerical Staff		</a:t>
            </a:r>
            <a:r>
              <a:rPr lang="en-IN" sz="20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	: 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Mr. Antony Jimmy K 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				: Mr. </a:t>
            </a:r>
            <a:r>
              <a:rPr lang="en-IN" sz="20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Lanson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Xavier</a:t>
            </a:r>
            <a:b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</a:b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				: Mr. Josey Libera K F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							</a:t>
            </a:r>
            <a:r>
              <a:rPr lang="en-US" sz="105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	</a:t>
            </a:r>
            <a:endParaRPr lang="en-IN" sz="3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Office Staff			: Ms. Mercy K </a:t>
            </a:r>
          </a:p>
          <a:p>
            <a:pPr marL="0" indent="0">
              <a:buNone/>
            </a:pP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				: Mr. </a:t>
            </a:r>
            <a:r>
              <a:rPr lang="en-IN" sz="20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Sibin</a:t>
            </a: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Joseph (Computer Lab)</a:t>
            </a:r>
            <a:b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</a:br>
            <a:r>
              <a:rPr lang="en-IN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				: Mr. K V Johnson (AIM)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8483125" y="3141509"/>
            <a:ext cx="3548743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office@alberts.edu.in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8513867" y="3922211"/>
            <a:ext cx="3548743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accountant@alberts.edu.in</a:t>
            </a:r>
          </a:p>
        </p:txBody>
      </p:sp>
      <p:sp>
        <p:nvSpPr>
          <p:cNvPr id="7" name="Rectangle 6"/>
          <p:cNvSpPr/>
          <p:nvPr/>
        </p:nvSpPr>
        <p:spPr>
          <a:xfrm>
            <a:off x="3713944" y="21370"/>
            <a:ext cx="4402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College Office Staff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445" y="1268981"/>
            <a:ext cx="7515266" cy="4666891"/>
          </a:xfrm>
        </p:spPr>
        <p:txBody>
          <a:bodyPr>
            <a:noAutofit/>
          </a:bodyPr>
          <a:lstStyle/>
          <a:p>
            <a:pPr>
              <a:buNone/>
            </a:pPr>
            <a:endParaRPr lang="en-IN" sz="1400" b="1" dirty="0">
              <a:solidFill>
                <a:schemeClr val="tx1"/>
              </a:solidFill>
            </a:endParaRPr>
          </a:p>
          <a:p>
            <a:r>
              <a:rPr lang="en-IN" sz="2400" b="1" dirty="0">
                <a:solidFill>
                  <a:schemeClr val="tx1"/>
                </a:solidFill>
              </a:rPr>
              <a:t>Staff Members		</a:t>
            </a:r>
            <a:br>
              <a:rPr lang="en-IN" sz="2400" b="1" dirty="0">
                <a:solidFill>
                  <a:schemeClr val="tx1"/>
                </a:solidFill>
              </a:rPr>
            </a:br>
            <a:r>
              <a:rPr lang="en-IN" sz="2400" b="1" dirty="0">
                <a:solidFill>
                  <a:schemeClr val="tx1"/>
                </a:solidFill>
              </a:rPr>
              <a:t>			- Mr. Simon </a:t>
            </a:r>
            <a:r>
              <a:rPr lang="en-IN" sz="2400" b="1" dirty="0" err="1">
                <a:solidFill>
                  <a:schemeClr val="tx1"/>
                </a:solidFill>
              </a:rPr>
              <a:t>D’Cruz</a:t>
            </a:r>
            <a:endParaRPr lang="en-IN" sz="24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IN" sz="2400" b="1" dirty="0">
                <a:solidFill>
                  <a:schemeClr val="tx1"/>
                </a:solidFill>
              </a:rPr>
              <a:t>				- Mr. Antony Jose Peter</a:t>
            </a:r>
          </a:p>
          <a:p>
            <a:pPr>
              <a:buNone/>
            </a:pPr>
            <a:r>
              <a:rPr lang="en-IN" sz="2400" b="1" dirty="0">
                <a:solidFill>
                  <a:schemeClr val="tx1"/>
                </a:solidFill>
              </a:rPr>
              <a:t>				- </a:t>
            </a:r>
            <a:r>
              <a:rPr lang="en-IN" b="1" dirty="0">
                <a:solidFill>
                  <a:schemeClr val="tx1"/>
                </a:solidFill>
              </a:rPr>
              <a:t>Mr. </a:t>
            </a:r>
            <a:r>
              <a:rPr lang="en-IN" b="1" dirty="0" err="1">
                <a:solidFill>
                  <a:schemeClr val="tx1"/>
                </a:solidFill>
              </a:rPr>
              <a:t>Vinu</a:t>
            </a:r>
            <a:r>
              <a:rPr lang="en-IN" b="1" dirty="0">
                <a:solidFill>
                  <a:schemeClr val="tx1"/>
                </a:solidFill>
              </a:rPr>
              <a:t> Francis</a:t>
            </a:r>
          </a:p>
          <a:p>
            <a:pPr>
              <a:buNone/>
            </a:pPr>
            <a:r>
              <a:rPr lang="en-IN" sz="2400" b="1" dirty="0">
                <a:solidFill>
                  <a:schemeClr val="tx1"/>
                </a:solidFill>
              </a:rPr>
              <a:t>				- Ms. </a:t>
            </a:r>
            <a:r>
              <a:rPr lang="en-IN" sz="2400" b="1" dirty="0" err="1">
                <a:solidFill>
                  <a:schemeClr val="tx1"/>
                </a:solidFill>
              </a:rPr>
              <a:t>Stephy</a:t>
            </a:r>
            <a:r>
              <a:rPr lang="en-IN" sz="2400" b="1" dirty="0">
                <a:solidFill>
                  <a:schemeClr val="tx1"/>
                </a:solidFill>
              </a:rPr>
              <a:t> Augustine</a:t>
            </a:r>
          </a:p>
          <a:p>
            <a:pPr>
              <a:buNone/>
            </a:pPr>
            <a:r>
              <a:rPr lang="en-IN" sz="2400" b="1" dirty="0">
                <a:solidFill>
                  <a:schemeClr val="tx1"/>
                </a:solidFill>
              </a:rPr>
              <a:t>				- Mr. </a:t>
            </a:r>
            <a:r>
              <a:rPr lang="en-IN" sz="2400" b="1" dirty="0" err="1">
                <a:solidFill>
                  <a:schemeClr val="tx1"/>
                </a:solidFill>
              </a:rPr>
              <a:t>Albin</a:t>
            </a:r>
            <a:r>
              <a:rPr lang="en-IN" sz="2400" b="1" dirty="0">
                <a:solidFill>
                  <a:schemeClr val="tx1"/>
                </a:solidFill>
              </a:rPr>
              <a:t> Antony</a:t>
            </a:r>
          </a:p>
          <a:p>
            <a:pPr>
              <a:buNone/>
            </a:pPr>
            <a:r>
              <a:rPr lang="en-IN" sz="2400" b="1" dirty="0">
                <a:solidFill>
                  <a:schemeClr val="tx1"/>
                </a:solidFill>
              </a:rPr>
              <a:t>				- Mr. </a:t>
            </a:r>
            <a:r>
              <a:rPr lang="en-IN" sz="2400" b="1" dirty="0" err="1">
                <a:solidFill>
                  <a:schemeClr val="tx1"/>
                </a:solidFill>
              </a:rPr>
              <a:t>Billstein</a:t>
            </a:r>
            <a:r>
              <a:rPr lang="en-IN" sz="2400" b="1" dirty="0">
                <a:solidFill>
                  <a:schemeClr val="tx1"/>
                </a:solidFill>
              </a:rPr>
              <a:t> K J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902586" y="2795625"/>
            <a:ext cx="3548743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verify@alberts.edu.in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902585" y="4106590"/>
            <a:ext cx="3548743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exam@alberts.edu.in</a:t>
            </a:r>
          </a:p>
        </p:txBody>
      </p:sp>
      <p:sp>
        <p:nvSpPr>
          <p:cNvPr id="8" name="Rectangle 7"/>
          <p:cNvSpPr/>
          <p:nvPr/>
        </p:nvSpPr>
        <p:spPr>
          <a:xfrm>
            <a:off x="4407243" y="156804"/>
            <a:ext cx="30155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Office of COE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729" y="730614"/>
            <a:ext cx="8621663" cy="5167185"/>
          </a:xfrm>
        </p:spPr>
        <p:txBody>
          <a:bodyPr>
            <a:noAutofit/>
          </a:bodyPr>
          <a:lstStyle/>
          <a:p>
            <a:endParaRPr lang="en-IN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000" b="1" dirty="0">
                <a:solidFill>
                  <a:schemeClr val="tx1"/>
                </a:solidFill>
              </a:rPr>
              <a:t>Librarian-in-charge	</a:t>
            </a:r>
            <a:r>
              <a:rPr lang="en-IN" sz="2000" b="1" dirty="0" smtClean="0">
                <a:solidFill>
                  <a:schemeClr val="tx1"/>
                </a:solidFill>
              </a:rPr>
              <a:t>: </a:t>
            </a:r>
            <a:r>
              <a:rPr lang="en-IN" sz="2000" b="1" dirty="0">
                <a:solidFill>
                  <a:schemeClr val="tx1"/>
                </a:solidFill>
              </a:rPr>
              <a:t>Mr. Joseph </a:t>
            </a:r>
            <a:r>
              <a:rPr lang="en-IN" sz="2000" b="1" dirty="0" err="1">
                <a:solidFill>
                  <a:schemeClr val="tx1"/>
                </a:solidFill>
              </a:rPr>
              <a:t>Ralie</a:t>
            </a:r>
            <a:endParaRPr lang="en-IN" sz="20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2000" b="1" dirty="0">
                <a:solidFill>
                  <a:schemeClr val="tx1"/>
                </a:solidFill>
              </a:rPr>
              <a:t>Assistant Librarians 		</a:t>
            </a:r>
            <a:br>
              <a:rPr lang="en-IN" sz="2000" b="1" dirty="0">
                <a:solidFill>
                  <a:schemeClr val="tx1"/>
                </a:solidFill>
              </a:rPr>
            </a:br>
            <a:r>
              <a:rPr lang="en-IN" sz="2000" b="1" dirty="0">
                <a:solidFill>
                  <a:schemeClr val="tx1"/>
                </a:solidFill>
              </a:rPr>
              <a:t>				: Ms. </a:t>
            </a:r>
            <a:r>
              <a:rPr lang="en-IN" sz="2000" b="1" dirty="0" err="1">
                <a:solidFill>
                  <a:schemeClr val="tx1"/>
                </a:solidFill>
              </a:rPr>
              <a:t>Nuba</a:t>
            </a:r>
            <a:r>
              <a:rPr lang="en-IN" sz="2000" b="1" dirty="0">
                <a:solidFill>
                  <a:schemeClr val="tx1"/>
                </a:solidFill>
              </a:rPr>
              <a:t> Mary Nelson						</a:t>
            </a:r>
            <a:r>
              <a:rPr lang="en-IN" sz="2000" b="1" dirty="0" smtClean="0">
                <a:solidFill>
                  <a:schemeClr val="tx1"/>
                </a:solidFill>
              </a:rPr>
              <a:t>: </a:t>
            </a:r>
            <a:r>
              <a:rPr lang="en-IN" sz="2000" b="1" dirty="0">
                <a:solidFill>
                  <a:schemeClr val="tx1"/>
                </a:solidFill>
              </a:rPr>
              <a:t>Mr. TC Titus								: Ms. Deena </a:t>
            </a:r>
            <a:r>
              <a:rPr lang="en-IN" sz="2000" b="1" dirty="0" err="1">
                <a:solidFill>
                  <a:schemeClr val="tx1"/>
                </a:solidFill>
              </a:rPr>
              <a:t>Shajan</a:t>
            </a:r>
            <a:endParaRPr lang="en-IN" sz="2000" b="1" dirty="0">
              <a:solidFill>
                <a:schemeClr val="tx1"/>
              </a:solidFill>
            </a:endParaRPr>
          </a:p>
          <a:p>
            <a:endParaRPr lang="en-IN" sz="900" b="1" dirty="0">
              <a:solidFill>
                <a:schemeClr val="tx1"/>
              </a:solidFill>
            </a:endParaRPr>
          </a:p>
          <a:p>
            <a:r>
              <a:rPr lang="en-IN" sz="2000" b="1" dirty="0">
                <a:solidFill>
                  <a:schemeClr val="tx1"/>
                </a:solidFill>
              </a:rPr>
              <a:t>Documentation Assistant	: Ms. </a:t>
            </a:r>
            <a:r>
              <a:rPr lang="en-IN" sz="2000" b="1" dirty="0" err="1">
                <a:solidFill>
                  <a:schemeClr val="tx1"/>
                </a:solidFill>
              </a:rPr>
              <a:t>Sanitha</a:t>
            </a:r>
            <a:r>
              <a:rPr lang="en-IN" sz="2000" b="1" dirty="0">
                <a:solidFill>
                  <a:schemeClr val="tx1"/>
                </a:solidFill>
              </a:rPr>
              <a:t> Williams		</a:t>
            </a:r>
          </a:p>
          <a:p>
            <a:r>
              <a:rPr lang="en-IN" sz="2000" b="1" dirty="0">
                <a:solidFill>
                  <a:schemeClr val="tx1"/>
                </a:solidFill>
              </a:rPr>
              <a:t>Reprographic Centre	</a:t>
            </a:r>
            <a:r>
              <a:rPr lang="en-IN" sz="2000" b="1" dirty="0" smtClean="0">
                <a:solidFill>
                  <a:schemeClr val="tx1"/>
                </a:solidFill>
              </a:rPr>
              <a:t>: </a:t>
            </a:r>
            <a:r>
              <a:rPr lang="en-IN" sz="2000" b="1" dirty="0">
                <a:solidFill>
                  <a:schemeClr val="tx1"/>
                </a:solidFill>
              </a:rPr>
              <a:t>Ms. Taniya </a:t>
            </a:r>
            <a:r>
              <a:rPr lang="en-IN" sz="2000" b="1" dirty="0" err="1">
                <a:solidFill>
                  <a:schemeClr val="tx1"/>
                </a:solidFill>
              </a:rPr>
              <a:t>Shalbin</a:t>
            </a:r>
            <a:endParaRPr lang="en-IN" sz="2000" b="1" dirty="0">
              <a:solidFill>
                <a:schemeClr val="tx1"/>
              </a:solidFill>
            </a:endParaRPr>
          </a:p>
          <a:p>
            <a:r>
              <a:rPr lang="en-IN" sz="2000" b="1" dirty="0">
                <a:solidFill>
                  <a:schemeClr val="tx1"/>
                </a:solidFill>
              </a:rPr>
              <a:t>Receptionist			</a:t>
            </a:r>
            <a:br>
              <a:rPr lang="en-IN" sz="2000" b="1" dirty="0">
                <a:solidFill>
                  <a:schemeClr val="tx1"/>
                </a:solidFill>
              </a:rPr>
            </a:br>
            <a:r>
              <a:rPr lang="en-IN" sz="2000" b="1" dirty="0">
                <a:solidFill>
                  <a:schemeClr val="tx1"/>
                </a:solidFill>
              </a:rPr>
              <a:t>				: Ms. </a:t>
            </a:r>
            <a:r>
              <a:rPr lang="en-IN" sz="2000" b="1" dirty="0" err="1">
                <a:solidFill>
                  <a:schemeClr val="tx1"/>
                </a:solidFill>
              </a:rPr>
              <a:t>Franciya</a:t>
            </a:r>
            <a:r>
              <a:rPr lang="en-IN" sz="2000" b="1" dirty="0">
                <a:solidFill>
                  <a:schemeClr val="tx1"/>
                </a:solidFill>
              </a:rPr>
              <a:t> Joseph</a:t>
            </a:r>
            <a:br>
              <a:rPr lang="en-IN" sz="2000" b="1" dirty="0">
                <a:solidFill>
                  <a:schemeClr val="tx1"/>
                </a:solidFill>
              </a:rPr>
            </a:br>
            <a:r>
              <a:rPr lang="en-IN" sz="2000" b="1" dirty="0">
                <a:solidFill>
                  <a:schemeClr val="tx1"/>
                </a:solidFill>
              </a:rPr>
              <a:t>				: Ms. </a:t>
            </a:r>
            <a:r>
              <a:rPr lang="en-IN" sz="2000" b="1" dirty="0" err="1">
                <a:solidFill>
                  <a:schemeClr val="tx1"/>
                </a:solidFill>
              </a:rPr>
              <a:t>Mareeta</a:t>
            </a:r>
            <a:r>
              <a:rPr lang="en-IN" sz="2000" b="1" dirty="0">
                <a:solidFill>
                  <a:schemeClr val="tx1"/>
                </a:solidFill>
              </a:rPr>
              <a:t> Lawrence</a:t>
            </a:r>
          </a:p>
          <a:p>
            <a:endParaRPr lang="en-IN" sz="1200" b="1" dirty="0">
              <a:solidFill>
                <a:schemeClr val="tx1"/>
              </a:solidFill>
            </a:endParaRPr>
          </a:p>
          <a:p>
            <a:r>
              <a:rPr lang="en-IN" sz="2000" b="1" dirty="0">
                <a:solidFill>
                  <a:schemeClr val="tx1"/>
                </a:solidFill>
              </a:rPr>
              <a:t>Accordion In Charge	</a:t>
            </a:r>
            <a:r>
              <a:rPr lang="en-IN" sz="2000" b="1" dirty="0" smtClean="0">
                <a:solidFill>
                  <a:schemeClr val="tx1"/>
                </a:solidFill>
              </a:rPr>
              <a:t>	: </a:t>
            </a:r>
            <a:r>
              <a:rPr lang="en-IN" sz="2000" b="1" dirty="0">
                <a:solidFill>
                  <a:schemeClr val="tx1"/>
                </a:solidFill>
              </a:rPr>
              <a:t>Mr. </a:t>
            </a:r>
            <a:r>
              <a:rPr lang="en-IN" sz="2000" b="1" dirty="0" err="1">
                <a:solidFill>
                  <a:schemeClr val="tx1"/>
                </a:solidFill>
              </a:rPr>
              <a:t>Arun</a:t>
            </a:r>
            <a:r>
              <a:rPr lang="en-IN" sz="2000" b="1" dirty="0">
                <a:solidFill>
                  <a:schemeClr val="tx1"/>
                </a:solidFill>
              </a:rPr>
              <a:t> Zion</a:t>
            </a:r>
          </a:p>
          <a:p>
            <a:r>
              <a:rPr lang="en-IN" sz="2000" b="1" dirty="0">
                <a:solidFill>
                  <a:schemeClr val="tx1"/>
                </a:solidFill>
              </a:rPr>
              <a:t>Impressions Graphic Centre	: </a:t>
            </a:r>
            <a:r>
              <a:rPr lang="en-IN" sz="2000" b="1" dirty="0" smtClean="0">
                <a:solidFill>
                  <a:schemeClr val="tx1"/>
                </a:solidFill>
              </a:rPr>
              <a:t>Ms</a:t>
            </a:r>
            <a:r>
              <a:rPr lang="en-IN" sz="2000" b="1" dirty="0">
                <a:solidFill>
                  <a:schemeClr val="tx1"/>
                </a:solidFill>
              </a:rPr>
              <a:t>. </a:t>
            </a:r>
            <a:r>
              <a:rPr lang="en-IN" sz="2000" b="1" dirty="0" err="1">
                <a:solidFill>
                  <a:schemeClr val="tx1"/>
                </a:solidFill>
              </a:rPr>
              <a:t>Tency</a:t>
            </a:r>
            <a:r>
              <a:rPr lang="en-IN" sz="2000" b="1" dirty="0">
                <a:solidFill>
                  <a:schemeClr val="tx1"/>
                </a:solidFill>
              </a:rPr>
              <a:t> Thomas</a:t>
            </a:r>
            <a:endParaRPr lang="en-IN" sz="2000" b="1" dirty="0">
              <a:solidFill>
                <a:srgbClr val="FFFF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290832" y="1313599"/>
            <a:ext cx="3548743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librarian@alberts.edu.in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8290831" y="4837376"/>
            <a:ext cx="3548743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accordion@alberts.edu.in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290832" y="5551931"/>
            <a:ext cx="3548743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impressions@alberts.edu.in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2853" y="177490"/>
            <a:ext cx="30043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College Staff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965" y="1230908"/>
            <a:ext cx="9658391" cy="4701397"/>
          </a:xfrm>
        </p:spPr>
        <p:txBody>
          <a:bodyPr>
            <a:noAutofit/>
          </a:bodyPr>
          <a:lstStyle/>
          <a:p>
            <a:endParaRPr lang="en-IN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IN" sz="2000" b="1" dirty="0">
                <a:solidFill>
                  <a:schemeClr val="tx1"/>
                </a:solidFill>
              </a:rPr>
              <a:t>Botany Lab			</a:t>
            </a:r>
            <a:r>
              <a:rPr lang="en-IN" sz="2000" b="1" dirty="0" smtClean="0">
                <a:solidFill>
                  <a:schemeClr val="tx1"/>
                </a:solidFill>
              </a:rPr>
              <a:t>	: </a:t>
            </a:r>
            <a:r>
              <a:rPr lang="en-IN" sz="2000" b="1" dirty="0">
                <a:solidFill>
                  <a:schemeClr val="tx1"/>
                </a:solidFill>
              </a:rPr>
              <a:t>	Mr. Arjun Thomas</a:t>
            </a:r>
            <a:br>
              <a:rPr lang="en-IN" sz="2000" b="1" dirty="0">
                <a:solidFill>
                  <a:schemeClr val="tx1"/>
                </a:solidFill>
              </a:rPr>
            </a:br>
            <a:r>
              <a:rPr lang="en-IN" sz="2000" b="1" dirty="0">
                <a:solidFill>
                  <a:schemeClr val="tx1"/>
                </a:solidFill>
              </a:rPr>
              <a:t>				</a:t>
            </a:r>
            <a:r>
              <a:rPr lang="en-IN" sz="2000" b="1" dirty="0" smtClean="0">
                <a:solidFill>
                  <a:schemeClr val="tx1"/>
                </a:solidFill>
              </a:rPr>
              <a:t>	:  </a:t>
            </a:r>
            <a:r>
              <a:rPr lang="en-IN" sz="2000" b="1" dirty="0">
                <a:solidFill>
                  <a:schemeClr val="tx1"/>
                </a:solidFill>
              </a:rPr>
              <a:t>	Mr. </a:t>
            </a:r>
            <a:r>
              <a:rPr lang="en-IN" sz="2000" b="1" dirty="0" err="1">
                <a:solidFill>
                  <a:schemeClr val="tx1"/>
                </a:solidFill>
              </a:rPr>
              <a:t>Rohit</a:t>
            </a:r>
            <a:r>
              <a:rPr lang="en-IN" sz="2000" b="1" dirty="0">
                <a:solidFill>
                  <a:schemeClr val="tx1"/>
                </a:solidFill>
              </a:rPr>
              <a:t> P J</a:t>
            </a:r>
          </a:p>
          <a:p>
            <a:r>
              <a:rPr lang="en-IN" sz="2000" b="1" dirty="0">
                <a:solidFill>
                  <a:schemeClr val="tx1"/>
                </a:solidFill>
              </a:rPr>
              <a:t>Chemistry Lab		</a:t>
            </a:r>
            <a:r>
              <a:rPr lang="en-IN" sz="2000" b="1" dirty="0" smtClean="0">
                <a:solidFill>
                  <a:schemeClr val="tx1"/>
                </a:solidFill>
              </a:rPr>
              <a:t>	: </a:t>
            </a:r>
            <a:r>
              <a:rPr lang="en-IN" sz="2000" b="1" dirty="0">
                <a:solidFill>
                  <a:schemeClr val="tx1"/>
                </a:solidFill>
              </a:rPr>
              <a:t>	Mr. Ambrose T J</a:t>
            </a:r>
            <a:br>
              <a:rPr lang="en-IN" sz="2000" b="1" dirty="0">
                <a:solidFill>
                  <a:schemeClr val="tx1"/>
                </a:solidFill>
              </a:rPr>
            </a:br>
            <a:r>
              <a:rPr lang="en-IN" sz="2000" b="1" dirty="0">
                <a:solidFill>
                  <a:schemeClr val="tx1"/>
                </a:solidFill>
              </a:rPr>
              <a:t>				</a:t>
            </a:r>
            <a:r>
              <a:rPr lang="en-IN" sz="2000" b="1" dirty="0" smtClean="0">
                <a:solidFill>
                  <a:schemeClr val="tx1"/>
                </a:solidFill>
              </a:rPr>
              <a:t>	: </a:t>
            </a:r>
            <a:r>
              <a:rPr lang="en-IN" sz="2000" b="1" dirty="0">
                <a:solidFill>
                  <a:schemeClr val="tx1"/>
                </a:solidFill>
              </a:rPr>
              <a:t>	Ms. </a:t>
            </a:r>
            <a:r>
              <a:rPr lang="en-IN" sz="2000" b="1" dirty="0" err="1" smtClean="0">
                <a:solidFill>
                  <a:schemeClr val="tx1"/>
                </a:solidFill>
              </a:rPr>
              <a:t>Jini</a:t>
            </a:r>
            <a:r>
              <a:rPr lang="en-IN" sz="2000" b="1" dirty="0" smtClean="0">
                <a:solidFill>
                  <a:schemeClr val="tx1"/>
                </a:solidFill>
              </a:rPr>
              <a:t> </a:t>
            </a:r>
            <a:r>
              <a:rPr lang="en-IN" sz="2000" b="1" dirty="0">
                <a:solidFill>
                  <a:schemeClr val="tx1"/>
                </a:solidFill>
              </a:rPr>
              <a:t>Ambrose</a:t>
            </a:r>
          </a:p>
          <a:p>
            <a:r>
              <a:rPr lang="en-IN" sz="2000" b="1" dirty="0">
                <a:solidFill>
                  <a:schemeClr val="tx1"/>
                </a:solidFill>
              </a:rPr>
              <a:t>Fisheries &amp; Aquaculture Lab	: 	Ms. Rosy K G</a:t>
            </a:r>
            <a:br>
              <a:rPr lang="en-IN" sz="2000" b="1" dirty="0">
                <a:solidFill>
                  <a:schemeClr val="tx1"/>
                </a:solidFill>
              </a:rPr>
            </a:br>
            <a:r>
              <a:rPr lang="en-IN" sz="2000" b="1" dirty="0">
                <a:solidFill>
                  <a:schemeClr val="tx1"/>
                </a:solidFill>
              </a:rPr>
              <a:t>				</a:t>
            </a:r>
            <a:r>
              <a:rPr lang="en-IN" sz="2000" b="1" dirty="0" smtClean="0">
                <a:solidFill>
                  <a:schemeClr val="tx1"/>
                </a:solidFill>
              </a:rPr>
              <a:t>	: </a:t>
            </a:r>
            <a:r>
              <a:rPr lang="en-IN" sz="2000" b="1" dirty="0">
                <a:solidFill>
                  <a:schemeClr val="tx1"/>
                </a:solidFill>
              </a:rPr>
              <a:t>	Mr. M. F. Joseph</a:t>
            </a:r>
          </a:p>
          <a:p>
            <a:r>
              <a:rPr lang="en-IN" sz="2000" b="1" dirty="0">
                <a:solidFill>
                  <a:schemeClr val="tx1"/>
                </a:solidFill>
              </a:rPr>
              <a:t>Physics Lab			</a:t>
            </a:r>
            <a:r>
              <a:rPr lang="en-IN" sz="2000" b="1" dirty="0" smtClean="0">
                <a:solidFill>
                  <a:schemeClr val="tx1"/>
                </a:solidFill>
              </a:rPr>
              <a:t>	: </a:t>
            </a:r>
            <a:r>
              <a:rPr lang="en-IN" sz="2000" b="1" dirty="0">
                <a:solidFill>
                  <a:schemeClr val="tx1"/>
                </a:solidFill>
              </a:rPr>
              <a:t>	Mr. Joe James T</a:t>
            </a:r>
          </a:p>
          <a:p>
            <a:pPr marL="0" indent="0">
              <a:buNone/>
            </a:pPr>
            <a:r>
              <a:rPr lang="en-IN" sz="2000" b="1" dirty="0">
                <a:solidFill>
                  <a:schemeClr val="tx1"/>
                </a:solidFill>
              </a:rPr>
              <a:t>				</a:t>
            </a:r>
            <a:r>
              <a:rPr lang="en-IN" sz="2000" b="1" dirty="0" smtClean="0">
                <a:solidFill>
                  <a:schemeClr val="tx1"/>
                </a:solidFill>
              </a:rPr>
              <a:t>	: </a:t>
            </a:r>
            <a:r>
              <a:rPr lang="en-IN" sz="2000" b="1" dirty="0">
                <a:solidFill>
                  <a:schemeClr val="tx1"/>
                </a:solidFill>
              </a:rPr>
              <a:t>	Mr. John Varghese P X</a:t>
            </a:r>
          </a:p>
          <a:p>
            <a:r>
              <a:rPr lang="en-IN" sz="2000" b="1" dirty="0">
                <a:solidFill>
                  <a:schemeClr val="tx1"/>
                </a:solidFill>
              </a:rPr>
              <a:t>Zoology Lab			: 	Ms. </a:t>
            </a:r>
            <a:r>
              <a:rPr lang="en-IN" sz="2000" b="1" dirty="0" err="1">
                <a:solidFill>
                  <a:schemeClr val="tx1"/>
                </a:solidFill>
              </a:rPr>
              <a:t>Jeethu</a:t>
            </a:r>
            <a:r>
              <a:rPr lang="en-IN" sz="2000" b="1" dirty="0">
                <a:solidFill>
                  <a:schemeClr val="tx1"/>
                </a:solidFill>
              </a:rPr>
              <a:t> George</a:t>
            </a:r>
            <a:br>
              <a:rPr lang="en-IN" sz="2000" b="1" dirty="0">
                <a:solidFill>
                  <a:schemeClr val="tx1"/>
                </a:solidFill>
              </a:rPr>
            </a:br>
            <a:r>
              <a:rPr lang="en-IN" sz="2000" b="1" dirty="0">
                <a:solidFill>
                  <a:schemeClr val="tx1"/>
                </a:solidFill>
              </a:rPr>
              <a:t>				</a:t>
            </a:r>
            <a:r>
              <a:rPr lang="en-IN" sz="2000" b="1" dirty="0" smtClean="0">
                <a:solidFill>
                  <a:schemeClr val="tx1"/>
                </a:solidFill>
              </a:rPr>
              <a:t>	: </a:t>
            </a:r>
            <a:r>
              <a:rPr lang="en-IN" sz="2000" b="1" dirty="0">
                <a:solidFill>
                  <a:schemeClr val="tx1"/>
                </a:solidFill>
              </a:rPr>
              <a:t>	Ms. </a:t>
            </a:r>
            <a:r>
              <a:rPr lang="en-IN" sz="2000" b="1" dirty="0" err="1">
                <a:solidFill>
                  <a:schemeClr val="tx1"/>
                </a:solidFill>
              </a:rPr>
              <a:t>Nileena</a:t>
            </a:r>
            <a:r>
              <a:rPr lang="en-IN" sz="2000" b="1" dirty="0">
                <a:solidFill>
                  <a:schemeClr val="tx1"/>
                </a:solidFill>
              </a:rPr>
              <a:t> Elizabeth</a:t>
            </a:r>
          </a:p>
          <a:p>
            <a:r>
              <a:rPr lang="en-IN" sz="2000" b="1" dirty="0">
                <a:solidFill>
                  <a:schemeClr val="tx1"/>
                </a:solidFill>
              </a:rPr>
              <a:t>Computer Lab		</a:t>
            </a:r>
            <a:r>
              <a:rPr lang="en-IN" sz="2000" b="1" dirty="0" smtClean="0">
                <a:solidFill>
                  <a:schemeClr val="tx1"/>
                </a:solidFill>
              </a:rPr>
              <a:t>	: </a:t>
            </a:r>
            <a:r>
              <a:rPr lang="en-IN" sz="2000" b="1" dirty="0">
                <a:solidFill>
                  <a:schemeClr val="tx1"/>
                </a:solidFill>
              </a:rPr>
              <a:t>	Mr. </a:t>
            </a:r>
            <a:r>
              <a:rPr lang="en-IN" sz="2000" b="1" dirty="0" err="1">
                <a:solidFill>
                  <a:schemeClr val="tx1"/>
                </a:solidFill>
              </a:rPr>
              <a:t>Sibin</a:t>
            </a:r>
            <a:r>
              <a:rPr lang="en-IN" sz="2000" b="1" dirty="0">
                <a:solidFill>
                  <a:schemeClr val="tx1"/>
                </a:solidFill>
              </a:rPr>
              <a:t> Joseph</a:t>
            </a:r>
          </a:p>
          <a:p>
            <a:r>
              <a:rPr lang="en-IN" sz="2000" b="1" dirty="0">
                <a:solidFill>
                  <a:schemeClr val="tx1"/>
                </a:solidFill>
              </a:rPr>
              <a:t>UG /PG Lab			</a:t>
            </a:r>
            <a:r>
              <a:rPr lang="en-IN" sz="2000" b="1" dirty="0" smtClean="0">
                <a:solidFill>
                  <a:schemeClr val="tx1"/>
                </a:solidFill>
              </a:rPr>
              <a:t>	: </a:t>
            </a:r>
            <a:r>
              <a:rPr lang="en-IN" sz="2000" b="1" dirty="0">
                <a:solidFill>
                  <a:schemeClr val="tx1"/>
                </a:solidFill>
              </a:rPr>
              <a:t>	Mr. Evan Elvin </a:t>
            </a:r>
            <a:r>
              <a:rPr lang="en-IN" sz="2000" b="1" dirty="0" err="1">
                <a:solidFill>
                  <a:schemeClr val="tx1"/>
                </a:solidFill>
              </a:rPr>
              <a:t>Figarado</a:t>
            </a:r>
            <a:r>
              <a:rPr lang="en-IN" sz="2000" b="1" dirty="0">
                <a:solidFill>
                  <a:schemeClr val="tx1"/>
                </a:solidFill>
              </a:rPr>
              <a:t> </a:t>
            </a:r>
          </a:p>
          <a:p>
            <a:r>
              <a:rPr lang="en-IN" sz="2000" b="1" dirty="0">
                <a:solidFill>
                  <a:schemeClr val="tx1"/>
                </a:solidFill>
              </a:rPr>
              <a:t>MBA Lab			</a:t>
            </a:r>
            <a:r>
              <a:rPr lang="en-IN" sz="2000" b="1" dirty="0" smtClean="0">
                <a:solidFill>
                  <a:schemeClr val="tx1"/>
                </a:solidFill>
              </a:rPr>
              <a:t>	:	Mr</a:t>
            </a:r>
            <a:r>
              <a:rPr lang="en-IN" sz="2000" b="1" dirty="0">
                <a:solidFill>
                  <a:schemeClr val="tx1"/>
                </a:solidFill>
              </a:rPr>
              <a:t>. Prince Xavier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139271" y="107095"/>
            <a:ext cx="55515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College Laboratory Staff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324" y="1071912"/>
            <a:ext cx="7952951" cy="52863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1700" b="1" dirty="0">
                <a:solidFill>
                  <a:schemeClr val="tx1"/>
                </a:solidFill>
              </a:rPr>
              <a:t>Caretaker	</a:t>
            </a:r>
            <a:r>
              <a:rPr lang="en-IN" sz="1700" b="1" dirty="0" smtClean="0">
                <a:solidFill>
                  <a:schemeClr val="tx1"/>
                </a:solidFill>
              </a:rPr>
              <a:t>	: </a:t>
            </a:r>
            <a:r>
              <a:rPr lang="en-IN" sz="1700" b="1" dirty="0">
                <a:solidFill>
                  <a:schemeClr val="tx1"/>
                </a:solidFill>
              </a:rPr>
              <a:t>	Mr. Antony Arun Raj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1700" b="1" dirty="0">
                <a:solidFill>
                  <a:schemeClr val="tx1"/>
                </a:solidFill>
              </a:rPr>
              <a:t>Housekeeping	:	Mrs. </a:t>
            </a:r>
            <a:r>
              <a:rPr lang="en-IN" sz="1700" b="1" dirty="0" err="1">
                <a:solidFill>
                  <a:schemeClr val="tx1"/>
                </a:solidFill>
              </a:rPr>
              <a:t>Treesa</a:t>
            </a:r>
            <a:r>
              <a:rPr lang="en-IN" sz="1700" b="1" dirty="0">
                <a:solidFill>
                  <a:schemeClr val="tx1"/>
                </a:solidFill>
              </a:rPr>
              <a:t> Xavier</a:t>
            </a:r>
            <a:br>
              <a:rPr lang="en-IN" sz="1700" b="1" dirty="0">
                <a:solidFill>
                  <a:schemeClr val="tx1"/>
                </a:solidFill>
              </a:rPr>
            </a:br>
            <a:r>
              <a:rPr lang="en-IN" sz="1700" b="1" dirty="0">
                <a:solidFill>
                  <a:schemeClr val="tx1"/>
                </a:solidFill>
              </a:rPr>
              <a:t>		</a:t>
            </a:r>
            <a:r>
              <a:rPr lang="en-IN" sz="1700" b="1" dirty="0" smtClean="0">
                <a:solidFill>
                  <a:schemeClr val="tx1"/>
                </a:solidFill>
              </a:rPr>
              <a:t>	:</a:t>
            </a:r>
            <a:r>
              <a:rPr lang="en-IN" sz="1700" b="1" dirty="0">
                <a:solidFill>
                  <a:schemeClr val="tx1"/>
                </a:solidFill>
              </a:rPr>
              <a:t>	Mrs. Jolly Gabriel</a:t>
            </a:r>
            <a:br>
              <a:rPr lang="en-IN" sz="1700" b="1" dirty="0">
                <a:solidFill>
                  <a:schemeClr val="tx1"/>
                </a:solidFill>
              </a:rPr>
            </a:br>
            <a:r>
              <a:rPr lang="en-IN" sz="1700" b="1" dirty="0">
                <a:solidFill>
                  <a:schemeClr val="tx1"/>
                </a:solidFill>
              </a:rPr>
              <a:t>		</a:t>
            </a:r>
            <a:r>
              <a:rPr lang="en-IN" sz="1700" b="1" dirty="0" smtClean="0">
                <a:solidFill>
                  <a:schemeClr val="tx1"/>
                </a:solidFill>
              </a:rPr>
              <a:t>	:</a:t>
            </a:r>
            <a:r>
              <a:rPr lang="en-IN" sz="1700" b="1" dirty="0">
                <a:solidFill>
                  <a:schemeClr val="tx1"/>
                </a:solidFill>
              </a:rPr>
              <a:t>	Mrs. Mercy Benny</a:t>
            </a:r>
            <a:br>
              <a:rPr lang="en-IN" sz="1700" b="1" dirty="0">
                <a:solidFill>
                  <a:schemeClr val="tx1"/>
                </a:solidFill>
              </a:rPr>
            </a:br>
            <a:r>
              <a:rPr lang="en-IN" sz="1700" b="1" dirty="0">
                <a:solidFill>
                  <a:schemeClr val="tx1"/>
                </a:solidFill>
              </a:rPr>
              <a:t>		</a:t>
            </a:r>
            <a:r>
              <a:rPr lang="en-IN" sz="1700" b="1" dirty="0" smtClean="0">
                <a:solidFill>
                  <a:schemeClr val="tx1"/>
                </a:solidFill>
              </a:rPr>
              <a:t>	:</a:t>
            </a:r>
            <a:r>
              <a:rPr lang="en-IN" sz="1700" b="1" dirty="0">
                <a:solidFill>
                  <a:schemeClr val="tx1"/>
                </a:solidFill>
              </a:rPr>
              <a:t>	Mrs. </a:t>
            </a:r>
            <a:r>
              <a:rPr lang="en-IN" sz="1700" b="1" dirty="0" err="1">
                <a:solidFill>
                  <a:schemeClr val="tx1"/>
                </a:solidFill>
              </a:rPr>
              <a:t>Ayyamani</a:t>
            </a:r>
            <a:r>
              <a:rPr lang="en-IN" sz="1700" b="1" dirty="0">
                <a:solidFill>
                  <a:schemeClr val="tx1"/>
                </a:solidFill>
              </a:rPr>
              <a:t/>
            </a:r>
            <a:br>
              <a:rPr lang="en-IN" sz="1700" b="1" dirty="0">
                <a:solidFill>
                  <a:schemeClr val="tx1"/>
                </a:solidFill>
              </a:rPr>
            </a:br>
            <a:r>
              <a:rPr lang="en-IN" sz="1700" b="1" dirty="0">
                <a:solidFill>
                  <a:schemeClr val="tx1"/>
                </a:solidFill>
              </a:rPr>
              <a:t>		</a:t>
            </a:r>
            <a:r>
              <a:rPr lang="en-IN" sz="1700" b="1" dirty="0" smtClean="0">
                <a:solidFill>
                  <a:schemeClr val="tx1"/>
                </a:solidFill>
              </a:rPr>
              <a:t>	:</a:t>
            </a:r>
            <a:r>
              <a:rPr lang="en-IN" sz="1700" b="1" dirty="0">
                <a:solidFill>
                  <a:schemeClr val="tx1"/>
                </a:solidFill>
              </a:rPr>
              <a:t>	Mrs. Mary </a:t>
            </a:r>
            <a:r>
              <a:rPr lang="en-IN" sz="1700" b="1" dirty="0" err="1">
                <a:solidFill>
                  <a:schemeClr val="tx1"/>
                </a:solidFill>
              </a:rPr>
              <a:t>Sunitha</a:t>
            </a:r>
            <a:r>
              <a:rPr lang="en-IN" sz="17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700" b="1" dirty="0">
                <a:solidFill>
                  <a:schemeClr val="tx1"/>
                </a:solidFill>
              </a:rPr>
              <a:t>		</a:t>
            </a:r>
            <a:r>
              <a:rPr lang="en-IN" sz="1700" b="1" dirty="0" smtClean="0">
                <a:solidFill>
                  <a:schemeClr val="tx1"/>
                </a:solidFill>
              </a:rPr>
              <a:t>	:</a:t>
            </a:r>
            <a:r>
              <a:rPr lang="en-IN" sz="1700" b="1" dirty="0">
                <a:solidFill>
                  <a:schemeClr val="tx1"/>
                </a:solidFill>
              </a:rPr>
              <a:t>	Mrs. </a:t>
            </a:r>
            <a:r>
              <a:rPr lang="en-IN" sz="1700" b="1" dirty="0" err="1">
                <a:solidFill>
                  <a:schemeClr val="tx1"/>
                </a:solidFill>
              </a:rPr>
              <a:t>Suvarna</a:t>
            </a:r>
            <a:r>
              <a:rPr lang="en-IN" sz="1700" b="1" dirty="0">
                <a:solidFill>
                  <a:schemeClr val="tx1"/>
                </a:solidFill>
              </a:rPr>
              <a:t> </a:t>
            </a:r>
            <a:r>
              <a:rPr lang="en-IN" sz="1700" b="1" dirty="0" err="1">
                <a:solidFill>
                  <a:schemeClr val="tx1"/>
                </a:solidFill>
              </a:rPr>
              <a:t>Prabhin</a:t>
            </a:r>
            <a:endParaRPr lang="en-IN" sz="17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700" b="1" dirty="0">
                <a:solidFill>
                  <a:schemeClr val="tx1"/>
                </a:solidFill>
              </a:rPr>
              <a:t>		</a:t>
            </a:r>
            <a:r>
              <a:rPr lang="en-IN" sz="1700" b="1" dirty="0" smtClean="0">
                <a:solidFill>
                  <a:schemeClr val="tx1"/>
                </a:solidFill>
              </a:rPr>
              <a:t>	:</a:t>
            </a:r>
            <a:r>
              <a:rPr lang="en-IN" sz="1700" b="1" dirty="0">
                <a:solidFill>
                  <a:schemeClr val="tx1"/>
                </a:solidFill>
              </a:rPr>
              <a:t>	Mrs. </a:t>
            </a:r>
            <a:r>
              <a:rPr lang="en-IN" sz="1700" b="1" dirty="0" err="1">
                <a:solidFill>
                  <a:schemeClr val="tx1"/>
                </a:solidFill>
              </a:rPr>
              <a:t>Vinitha</a:t>
            </a:r>
            <a:r>
              <a:rPr lang="en-IN" sz="1700" b="1" dirty="0">
                <a:solidFill>
                  <a:schemeClr val="tx1"/>
                </a:solidFill>
              </a:rPr>
              <a:t> </a:t>
            </a:r>
            <a:r>
              <a:rPr lang="en-IN" sz="1700" b="1" dirty="0" err="1">
                <a:solidFill>
                  <a:schemeClr val="tx1"/>
                </a:solidFill>
              </a:rPr>
              <a:t>Vinu</a:t>
            </a:r>
            <a:r>
              <a:rPr lang="en-IN" sz="1700" b="1" dirty="0">
                <a:solidFill>
                  <a:schemeClr val="tx1"/>
                </a:solidFill>
              </a:rPr>
              <a:t/>
            </a:r>
            <a:br>
              <a:rPr lang="en-IN" sz="1700" b="1" dirty="0">
                <a:solidFill>
                  <a:schemeClr val="tx1"/>
                </a:solidFill>
              </a:rPr>
            </a:br>
            <a:r>
              <a:rPr lang="en-IN" sz="1700" b="1" dirty="0">
                <a:solidFill>
                  <a:schemeClr val="tx1"/>
                </a:solidFill>
              </a:rPr>
              <a:t>		</a:t>
            </a:r>
            <a:r>
              <a:rPr lang="en-IN" sz="1700" b="1" dirty="0" smtClean="0">
                <a:solidFill>
                  <a:schemeClr val="tx1"/>
                </a:solidFill>
              </a:rPr>
              <a:t>	:</a:t>
            </a:r>
            <a:r>
              <a:rPr lang="en-IN" sz="1700" b="1" dirty="0">
                <a:solidFill>
                  <a:schemeClr val="tx1"/>
                </a:solidFill>
              </a:rPr>
              <a:t>	Mrs. </a:t>
            </a:r>
            <a:r>
              <a:rPr lang="en-IN" sz="1700" b="1" dirty="0" err="1">
                <a:solidFill>
                  <a:schemeClr val="tx1"/>
                </a:solidFill>
              </a:rPr>
              <a:t>Nimmy</a:t>
            </a:r>
            <a:r>
              <a:rPr lang="en-IN" sz="1700" b="1" dirty="0">
                <a:solidFill>
                  <a:schemeClr val="tx1"/>
                </a:solidFill>
              </a:rPr>
              <a:t> </a:t>
            </a:r>
            <a:r>
              <a:rPr lang="en-IN" sz="1700" b="1" dirty="0" err="1">
                <a:solidFill>
                  <a:schemeClr val="tx1"/>
                </a:solidFill>
              </a:rPr>
              <a:t>Llyod</a:t>
            </a:r>
            <a:r>
              <a:rPr lang="en-IN" sz="1700" b="1" dirty="0">
                <a:solidFill>
                  <a:schemeClr val="tx1"/>
                </a:solidFill>
              </a:rPr>
              <a:t/>
            </a:r>
            <a:br>
              <a:rPr lang="en-IN" sz="1700" b="1" dirty="0">
                <a:solidFill>
                  <a:schemeClr val="tx1"/>
                </a:solidFill>
              </a:rPr>
            </a:br>
            <a:r>
              <a:rPr lang="en-IN" sz="1700" b="1" dirty="0">
                <a:solidFill>
                  <a:schemeClr val="tx1"/>
                </a:solidFill>
              </a:rPr>
              <a:t>		</a:t>
            </a:r>
            <a:r>
              <a:rPr lang="en-IN" sz="1700" b="1" dirty="0" smtClean="0">
                <a:solidFill>
                  <a:schemeClr val="tx1"/>
                </a:solidFill>
              </a:rPr>
              <a:t>	:</a:t>
            </a:r>
            <a:r>
              <a:rPr lang="en-IN" sz="1700" b="1" dirty="0">
                <a:solidFill>
                  <a:schemeClr val="tx1"/>
                </a:solidFill>
              </a:rPr>
              <a:t>	Mrs. Mini George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1700" b="1" dirty="0">
                <a:solidFill>
                  <a:schemeClr val="tx1"/>
                </a:solidFill>
              </a:rPr>
              <a:t>		</a:t>
            </a:r>
            <a:r>
              <a:rPr lang="en-IN" sz="1700" b="1" dirty="0" smtClean="0">
                <a:solidFill>
                  <a:schemeClr val="tx1"/>
                </a:solidFill>
              </a:rPr>
              <a:t>	:</a:t>
            </a:r>
            <a:r>
              <a:rPr lang="en-IN" sz="1700" b="1" dirty="0">
                <a:solidFill>
                  <a:schemeClr val="tx1"/>
                </a:solidFill>
              </a:rPr>
              <a:t>	Mrs. </a:t>
            </a:r>
            <a:r>
              <a:rPr lang="en-IN" sz="1700" b="1" dirty="0" err="1">
                <a:solidFill>
                  <a:schemeClr val="tx1"/>
                </a:solidFill>
              </a:rPr>
              <a:t>Greeshma</a:t>
            </a:r>
            <a:r>
              <a:rPr lang="en-IN" sz="1700" b="1" dirty="0">
                <a:solidFill>
                  <a:schemeClr val="tx1"/>
                </a:solidFill>
              </a:rPr>
              <a:t> </a:t>
            </a:r>
            <a:r>
              <a:rPr lang="en-IN" sz="1700" b="1" dirty="0" err="1">
                <a:solidFill>
                  <a:schemeClr val="tx1"/>
                </a:solidFill>
              </a:rPr>
              <a:t>Kochuthresia</a:t>
            </a:r>
            <a:endParaRPr lang="en-IN" sz="17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IN" sz="17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1700" b="1" dirty="0">
                <a:solidFill>
                  <a:schemeClr val="tx1"/>
                </a:solidFill>
              </a:rPr>
              <a:t>Canteen Staff 	: 	Mrs. </a:t>
            </a:r>
            <a:r>
              <a:rPr lang="en-US" sz="1700" b="1" dirty="0">
                <a:solidFill>
                  <a:schemeClr val="tx1"/>
                </a:solidFill>
              </a:rPr>
              <a:t>Mary Merlin </a:t>
            </a:r>
            <a:r>
              <a:rPr lang="en-US" sz="1700" b="1" dirty="0" err="1">
                <a:solidFill>
                  <a:schemeClr val="tx1"/>
                </a:solidFill>
              </a:rPr>
              <a:t>Livera</a:t>
            </a:r>
            <a:r>
              <a:rPr lang="en-US" sz="1700" b="1" dirty="0">
                <a:solidFill>
                  <a:schemeClr val="tx1"/>
                </a:solidFill>
              </a:rPr>
              <a:t/>
            </a:r>
            <a:br>
              <a:rPr lang="en-US" sz="1700" b="1" dirty="0">
                <a:solidFill>
                  <a:schemeClr val="tx1"/>
                </a:solidFill>
              </a:rPr>
            </a:br>
            <a:r>
              <a:rPr lang="en-US" sz="1700" b="1" dirty="0">
                <a:solidFill>
                  <a:schemeClr val="tx1"/>
                </a:solidFill>
              </a:rPr>
              <a:t>		</a:t>
            </a:r>
            <a:r>
              <a:rPr lang="en-US" sz="1700" b="1" dirty="0" smtClean="0">
                <a:solidFill>
                  <a:schemeClr val="tx1"/>
                </a:solidFill>
              </a:rPr>
              <a:t>	:  </a:t>
            </a:r>
            <a:r>
              <a:rPr lang="en-US" sz="1700" b="1" dirty="0">
                <a:solidFill>
                  <a:schemeClr val="tx1"/>
                </a:solidFill>
              </a:rPr>
              <a:t>	Mrs. </a:t>
            </a:r>
            <a:r>
              <a:rPr lang="en-US" sz="1700" b="1" dirty="0" err="1">
                <a:solidFill>
                  <a:schemeClr val="tx1"/>
                </a:solidFill>
              </a:rPr>
              <a:t>Shaiby</a:t>
            </a:r>
            <a:r>
              <a:rPr lang="en-US" sz="1700" b="1" dirty="0">
                <a:solidFill>
                  <a:schemeClr val="tx1"/>
                </a:solidFill>
              </a:rPr>
              <a:t> J B</a:t>
            </a:r>
            <a:br>
              <a:rPr lang="en-US" sz="1700" b="1" dirty="0">
                <a:solidFill>
                  <a:schemeClr val="tx1"/>
                </a:solidFill>
              </a:rPr>
            </a:br>
            <a:r>
              <a:rPr lang="en-US" sz="1700" b="1" dirty="0">
                <a:solidFill>
                  <a:schemeClr val="tx1"/>
                </a:solidFill>
              </a:rPr>
              <a:t>		</a:t>
            </a:r>
            <a:r>
              <a:rPr lang="en-US" sz="1700" b="1" dirty="0" smtClean="0">
                <a:solidFill>
                  <a:schemeClr val="tx1"/>
                </a:solidFill>
              </a:rPr>
              <a:t>	:</a:t>
            </a:r>
            <a:r>
              <a:rPr lang="en-US" sz="1700" b="1" dirty="0">
                <a:solidFill>
                  <a:schemeClr val="tx1"/>
                </a:solidFill>
              </a:rPr>
              <a:t>	Mrs. Maria Rani</a:t>
            </a:r>
            <a:br>
              <a:rPr lang="en-US" sz="1700" b="1" dirty="0">
                <a:solidFill>
                  <a:schemeClr val="tx1"/>
                </a:solidFill>
              </a:rPr>
            </a:br>
            <a:r>
              <a:rPr lang="en-US" sz="1700" b="1" dirty="0">
                <a:solidFill>
                  <a:schemeClr val="tx1"/>
                </a:solidFill>
              </a:rPr>
              <a:t>		</a:t>
            </a:r>
            <a:r>
              <a:rPr lang="en-US" sz="1700" b="1" dirty="0" smtClean="0">
                <a:solidFill>
                  <a:schemeClr val="tx1"/>
                </a:solidFill>
              </a:rPr>
              <a:t>	:</a:t>
            </a:r>
            <a:r>
              <a:rPr lang="en-US" sz="1700" b="1" dirty="0">
                <a:solidFill>
                  <a:schemeClr val="tx1"/>
                </a:solidFill>
              </a:rPr>
              <a:t>	Mrs. Susan </a:t>
            </a:r>
            <a:r>
              <a:rPr lang="en-US" sz="1700" b="1" dirty="0" err="1">
                <a:solidFill>
                  <a:schemeClr val="tx1"/>
                </a:solidFill>
              </a:rPr>
              <a:t>Shaji</a:t>
            </a:r>
            <a:endParaRPr lang="en-US" sz="17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solidFill>
                  <a:schemeClr val="tx1"/>
                </a:solidFill>
              </a:rPr>
              <a:t>		</a:t>
            </a:r>
            <a:r>
              <a:rPr lang="en-US" sz="1700" b="1" dirty="0" smtClean="0">
                <a:solidFill>
                  <a:schemeClr val="tx1"/>
                </a:solidFill>
              </a:rPr>
              <a:t>	:</a:t>
            </a:r>
            <a:r>
              <a:rPr lang="en-US" sz="1700" b="1" dirty="0">
                <a:solidFill>
                  <a:schemeClr val="tx1"/>
                </a:solidFill>
              </a:rPr>
              <a:t>	Mrs. Lilly Johnson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solidFill>
                  <a:schemeClr val="tx1"/>
                </a:solidFill>
              </a:rPr>
              <a:t>		</a:t>
            </a:r>
            <a:r>
              <a:rPr lang="en-US" sz="1700" b="1" dirty="0" smtClean="0">
                <a:solidFill>
                  <a:schemeClr val="tx1"/>
                </a:solidFill>
              </a:rPr>
              <a:t>	:</a:t>
            </a:r>
            <a:r>
              <a:rPr lang="en-US" sz="1700" b="1" dirty="0">
                <a:solidFill>
                  <a:schemeClr val="tx1"/>
                </a:solidFill>
              </a:rPr>
              <a:t>	Mrs. </a:t>
            </a:r>
            <a:r>
              <a:rPr lang="en-US" sz="1700" b="1" dirty="0" err="1">
                <a:solidFill>
                  <a:schemeClr val="tx1"/>
                </a:solidFill>
              </a:rPr>
              <a:t>Kochuthresia</a:t>
            </a:r>
            <a:r>
              <a:rPr lang="en-US" sz="1700" b="1" dirty="0">
                <a:solidFill>
                  <a:schemeClr val="tx1"/>
                </a:solidFill>
              </a:rPr>
              <a:t> Alexander</a:t>
            </a:r>
          </a:p>
          <a:p>
            <a:pPr marL="0" indent="0">
              <a:spcBef>
                <a:spcPts val="0"/>
              </a:spcBef>
              <a:buNone/>
            </a:pPr>
            <a:endParaRPr lang="en-IN" sz="17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1700" b="1" dirty="0">
                <a:solidFill>
                  <a:schemeClr val="tx1"/>
                </a:solidFill>
              </a:rPr>
              <a:t>Security Staff	</a:t>
            </a:r>
            <a:r>
              <a:rPr lang="en-IN" sz="1700" b="1" dirty="0" smtClean="0">
                <a:solidFill>
                  <a:schemeClr val="tx1"/>
                </a:solidFill>
              </a:rPr>
              <a:t>	:</a:t>
            </a:r>
            <a:r>
              <a:rPr lang="en-IN" sz="1700" b="1" dirty="0">
                <a:solidFill>
                  <a:schemeClr val="tx1"/>
                </a:solidFill>
              </a:rPr>
              <a:t>	Johnny George</a:t>
            </a:r>
            <a:endParaRPr lang="en-US" sz="1700" b="1" dirty="0">
              <a:solidFill>
                <a:schemeClr val="tx1"/>
              </a:solidFill>
            </a:endParaRPr>
          </a:p>
          <a:p>
            <a:pPr marL="3657600" lvl="8" indent="0">
              <a:buNone/>
            </a:pPr>
            <a:r>
              <a:rPr lang="en-US" sz="1700" b="1" dirty="0">
                <a:solidFill>
                  <a:schemeClr val="tx1"/>
                </a:solidFill>
              </a:rPr>
              <a:t>		</a:t>
            </a:r>
            <a:endParaRPr lang="en-IN" sz="17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8313" y="140546"/>
            <a:ext cx="33201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Auxiliary Staff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830872"/>
              </p:ext>
            </p:extLst>
          </p:nvPr>
        </p:nvGraphicFramePr>
        <p:xfrm>
          <a:off x="211190" y="1272116"/>
          <a:ext cx="11761076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1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358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5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5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51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51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517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3517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Bahnschrift SemiCondensed" pitchFamily="34" charset="0"/>
                        </a:rPr>
                        <a:t>No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Bahnschrift SemiCondensed" pitchFamily="34" charset="0"/>
                        </a:rPr>
                        <a:t>Area of Participation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Bahnschrift SemiCondensed" pitchFamily="34" charset="0"/>
                        </a:rPr>
                        <a:t>Staff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Bahnschrift SemiCondensed" pitchFamily="34" charset="0"/>
                        </a:rPr>
                        <a:t>II PG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Bahnschrift SemiCondensed" pitchFamily="34" charset="0"/>
                        </a:rPr>
                        <a:t>I PG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Bahnschrift SemiCondensed" pitchFamily="34" charset="0"/>
                        </a:rPr>
                        <a:t>III UG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Bahnschrift SemiCondensed" pitchFamily="34" charset="0"/>
                        </a:rPr>
                        <a:t>II UG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Bahnschrift SemiCondensed" pitchFamily="34" charset="0"/>
                        </a:rPr>
                        <a:t>I UG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Bahnschrift SemiCondensed" pitchFamily="34" charset="0"/>
                        </a:rPr>
                        <a:t>Secretaries (To be elected)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Bahnschrift SemiCondensed" pitchFamily="34" charset="0"/>
                        </a:rPr>
                        <a:t>Treasurers / UGC Coordinators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Bahnschrift SemiCondensed" pitchFamily="34" charset="0"/>
                        </a:rPr>
                        <a:t>DQAC Coordinators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Bahnschrift SemiCondensed" pitchFamily="34" charset="0"/>
                        </a:rPr>
                        <a:t>Arts/Program</a:t>
                      </a:r>
                      <a:r>
                        <a:rPr lang="en-US" sz="1800" b="1" baseline="0" dirty="0">
                          <a:latin typeface="Bahnschrift SemiCondensed" pitchFamily="34" charset="0"/>
                        </a:rPr>
                        <a:t> Coordinators</a:t>
                      </a:r>
                      <a:endParaRPr lang="en-US" sz="1800" b="1" dirty="0">
                        <a:latin typeface="Bahnschrift Semi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Bahnschrift SemiCondensed" pitchFamily="34" charset="0"/>
                        </a:rPr>
                        <a:t>Sports Coordinators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Bahnschrift SemiCondensed" pitchFamily="34" charset="0"/>
                        </a:rPr>
                        <a:t>Examination</a:t>
                      </a:r>
                      <a:r>
                        <a:rPr lang="en-US" sz="1800" b="1" baseline="0" dirty="0">
                          <a:latin typeface="Bahnschrift SemiCondensed" pitchFamily="34" charset="0"/>
                        </a:rPr>
                        <a:t> Coordinators</a:t>
                      </a:r>
                      <a:endParaRPr lang="en-US" sz="1800" b="1" dirty="0">
                        <a:latin typeface="Bahnschrift Semi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Bahnschrift SemiCondensed" pitchFamily="34" charset="0"/>
                        </a:rPr>
                        <a:t>Social</a:t>
                      </a:r>
                      <a:r>
                        <a:rPr lang="en-US" sz="1800" b="1" baseline="0" dirty="0">
                          <a:latin typeface="Bahnschrift SemiCondensed" pitchFamily="34" charset="0"/>
                        </a:rPr>
                        <a:t> Outreach Coordinators</a:t>
                      </a:r>
                      <a:endParaRPr lang="en-US" sz="1800" b="1" dirty="0">
                        <a:latin typeface="Bahnschrift SemiCondens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Bahnschrift SemiCondensed" pitchFamily="34" charset="0"/>
                        </a:rPr>
                        <a:t>Placement-Career Coordinators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Bahnschrift SemiCondensed" pitchFamily="34" charset="0"/>
                        </a:rPr>
                        <a:t>IEDC/IIC Coordinators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Bahnschrift SemiCondensed" pitchFamily="34" charset="0"/>
                        </a:rPr>
                        <a:t>e-Governance Coordinators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Bahnschrift SemiCondensed" pitchFamily="34" charset="0"/>
                        </a:rPr>
                        <a:t>Media Coordinators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Bahnschrift SemiCondensed" pitchFamily="34" charset="0"/>
                        </a:rPr>
                        <a:t>Green Coordinators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hnschrift SemiCondensed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35486" y="203535"/>
            <a:ext cx="875912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None/>
            </a:pPr>
            <a:r>
              <a:rPr lang="en-US" sz="23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Participative Management Structure for the Academic Year 2022-23 </a:t>
            </a:r>
          </a:p>
          <a:p>
            <a:pPr marL="514350" indent="-514350" algn="ctr">
              <a:buNone/>
            </a:pPr>
            <a:r>
              <a:rPr lang="en-US" sz="23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(To be appointed by Department Heads &amp; to be sent to iqac@alberts.edu.in)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4" y="1074757"/>
            <a:ext cx="10534685" cy="4906963"/>
          </a:xfrm>
        </p:spPr>
        <p:txBody>
          <a:bodyPr>
            <a:noAutofit/>
          </a:bodyPr>
          <a:lstStyle/>
          <a:p>
            <a:pPr marL="880110" lvl="1" indent="-514350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Bahnschrift SemiCondensed" pitchFamily="34" charset="0"/>
              </a:rPr>
              <a:t>Chairman &amp; Manager / </a:t>
            </a:r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  <a:latin typeface="Bahnschrift SemiCondensed" pitchFamily="34" charset="0"/>
              </a:rPr>
              <a:t>Asso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Bahnschrift SemiCondensed" pitchFamily="34" charset="0"/>
              </a:rPr>
              <a:t>. Manager</a:t>
            </a:r>
          </a:p>
          <a:p>
            <a:pPr marL="880110" lvl="1" indent="-514350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Bahnschrift SemiCondensed" pitchFamily="34" charset="0"/>
              </a:rPr>
              <a:t>Registrar</a:t>
            </a:r>
          </a:p>
          <a:p>
            <a:pPr marL="880110" lvl="1" indent="-514350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Bahnschrift SemiCondensed" pitchFamily="34" charset="0"/>
              </a:rPr>
              <a:t>Principal</a:t>
            </a:r>
          </a:p>
          <a:p>
            <a:pPr marL="880110" lvl="1" indent="-514350"/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Bursar (Coordinator)</a:t>
            </a:r>
          </a:p>
          <a:p>
            <a:pPr marL="880110" lvl="1" indent="-514350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Bahnschrift SemiCondensed" pitchFamily="34" charset="0"/>
              </a:rPr>
              <a:t>Dean (Resource Mobilization)</a:t>
            </a:r>
          </a:p>
          <a:p>
            <a:pPr marL="880110" lvl="1" indent="-514350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Bahnschrift SemiCondensed" pitchFamily="34" charset="0"/>
              </a:rPr>
              <a:t>Head Accountant</a:t>
            </a:r>
          </a:p>
          <a:p>
            <a:pPr marL="880110" lvl="1" indent="-514350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Bahnschrift SemiCondensed" pitchFamily="34" charset="0"/>
              </a:rPr>
              <a:t>Accountants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876425" y="17651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48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Finance Management </a:t>
            </a:r>
            <a:r>
              <a:rPr lang="en-US" sz="4800" b="1" dirty="0" err="1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Commitee</a:t>
            </a:r>
            <a:endParaRPr lang="en-US" sz="48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59" y="1236682"/>
            <a:ext cx="12001541" cy="2906699"/>
          </a:xfrm>
        </p:spPr>
        <p:txBody>
          <a:bodyPr>
            <a:noAutofit/>
          </a:bodyPr>
          <a:lstStyle/>
          <a:p>
            <a:pPr marL="880110" lvl="1" indent="-514350"/>
            <a:r>
              <a:rPr lang="en-US" sz="3000" dirty="0">
                <a:solidFill>
                  <a:schemeClr val="bg2">
                    <a:lumMod val="75000"/>
                  </a:schemeClr>
                </a:solidFill>
                <a:latin typeface="Bahnschrift SemiCondensed" panose="020B0502040204020203" pitchFamily="34" charset="0"/>
              </a:rPr>
              <a:t>Principal</a:t>
            </a:r>
          </a:p>
          <a:p>
            <a:pPr marL="880110" lvl="1" indent="-514350"/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Bursar – Fr. 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Jenson (Coordinator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)</a:t>
            </a:r>
          </a:p>
          <a:p>
            <a:pPr marL="880110" lvl="1" indent="-514350"/>
            <a:r>
              <a:rPr lang="en-US" sz="3000" dirty="0">
                <a:solidFill>
                  <a:schemeClr val="bg2">
                    <a:lumMod val="75000"/>
                  </a:schemeClr>
                </a:solidFill>
                <a:latin typeface="Bahnschrift SemiCondensed" panose="020B0502040204020203" pitchFamily="34" charset="0"/>
              </a:rPr>
              <a:t>Finance Officer of the affiliating University</a:t>
            </a:r>
          </a:p>
          <a:p>
            <a:pPr marL="880110" lvl="1" indent="-514350"/>
            <a:r>
              <a:rPr lang="en-US" sz="3000" dirty="0">
                <a:solidFill>
                  <a:schemeClr val="bg2">
                    <a:lumMod val="75000"/>
                  </a:schemeClr>
                </a:solidFill>
                <a:latin typeface="Bahnschrift SemiCondensed" panose="020B0502040204020203" pitchFamily="34" charset="0"/>
              </a:rPr>
              <a:t>Dean (RM) – Dr. Louie Frobel</a:t>
            </a:r>
          </a:p>
        </p:txBody>
      </p:sp>
      <p:sp>
        <p:nvSpPr>
          <p:cNvPr id="6" name="Rectangle 5"/>
          <p:cNvSpPr/>
          <p:nvPr/>
        </p:nvSpPr>
        <p:spPr>
          <a:xfrm>
            <a:off x="1876425" y="17651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48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Finance </a:t>
            </a:r>
            <a:r>
              <a:rPr lang="en-US" sz="4800" b="1" dirty="0" err="1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Commitee</a:t>
            </a:r>
            <a:endParaRPr lang="en-US" sz="48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140883"/>
            <a:ext cx="11582400" cy="5276372"/>
          </a:xfrm>
        </p:spPr>
        <p:txBody>
          <a:bodyPr>
            <a:noAutofit/>
          </a:bodyPr>
          <a:lstStyle/>
          <a:p>
            <a:pPr lvl="0"/>
            <a:r>
              <a:rPr lang="e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Grievance Appeal Committee</a:t>
            </a:r>
          </a:p>
          <a:p>
            <a:pPr lvl="2"/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Bahnschrift SemiCondensed" pitchFamily="34" charset="0"/>
              </a:rPr>
              <a:t>Governing Body</a:t>
            </a:r>
          </a:p>
          <a:p>
            <a:r>
              <a:rPr lang="e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Grievance </a:t>
            </a:r>
            <a:r>
              <a:rPr lang="en-IN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Redressal</a:t>
            </a:r>
            <a:r>
              <a:rPr lang="e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Committee</a:t>
            </a:r>
          </a:p>
          <a:p>
            <a:pPr lvl="2"/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Bahnschrift SemiCondensed" pitchFamily="34" charset="0"/>
              </a:rPr>
              <a:t>Principal - Chairman</a:t>
            </a:r>
          </a:p>
          <a:p>
            <a:pPr lvl="2"/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Bahnschrift SemiCondensed" pitchFamily="34" charset="0"/>
              </a:rPr>
              <a:t>Asst. Manager</a:t>
            </a:r>
          </a:p>
          <a:p>
            <a:pPr lvl="2"/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Bahnschrift SemiCondensed" pitchFamily="34" charset="0"/>
              </a:rPr>
              <a:t>Registrar</a:t>
            </a:r>
          </a:p>
          <a:p>
            <a:pPr lvl="2"/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Bahnschrift SemiCondensed" pitchFamily="34" charset="0"/>
              </a:rPr>
              <a:t>Vice Principals</a:t>
            </a:r>
          </a:p>
          <a:p>
            <a:pPr lvl="2"/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Bahnschrift SemiCondensed" pitchFamily="34" charset="0"/>
              </a:rPr>
              <a:t>Concerned HoD</a:t>
            </a:r>
          </a:p>
          <a:p>
            <a:pPr lvl="2"/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Bahnschrift SemiCondensed" pitchFamily="34" charset="0"/>
              </a:rPr>
              <a:t>Concerned Tutor</a:t>
            </a:r>
          </a:p>
          <a:p>
            <a:r>
              <a:rPr lang="e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Departmental Grievance </a:t>
            </a:r>
            <a:r>
              <a:rPr lang="en-IN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Redressal</a:t>
            </a:r>
            <a:r>
              <a:rPr lang="e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Committee</a:t>
            </a:r>
          </a:p>
          <a:p>
            <a:pPr lvl="2"/>
            <a:r>
              <a:rPr lang="en-IN" b="1" dirty="0" err="1">
                <a:solidFill>
                  <a:schemeClr val="accent1">
                    <a:lumMod val="50000"/>
                  </a:schemeClr>
                </a:solidFill>
                <a:latin typeface="Bahnschrift SemiCondensed" pitchFamily="34" charset="0"/>
              </a:rPr>
              <a:t>HoD</a:t>
            </a:r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Bahnschrift SemiCondensed" pitchFamily="34" charset="0"/>
              </a:rPr>
              <a:t> - Chairman</a:t>
            </a:r>
          </a:p>
          <a:p>
            <a:pPr lvl="2"/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Bahnschrift SemiCondensed" pitchFamily="34" charset="0"/>
              </a:rPr>
              <a:t>Department Secretary</a:t>
            </a:r>
          </a:p>
          <a:p>
            <a:pPr lvl="2"/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Bahnschrift SemiCondensed" pitchFamily="34" charset="0"/>
              </a:rPr>
              <a:t>Tutor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Bahnschrift SemiCondensed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991475" y="1524987"/>
            <a:ext cx="3066184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grievance@alberts.edu.in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876425" y="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48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Other Statutory Bodies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010063"/>
              </p:ext>
            </p:extLst>
          </p:nvPr>
        </p:nvGraphicFramePr>
        <p:xfrm>
          <a:off x="482402" y="1005483"/>
          <a:ext cx="11233349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50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68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293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983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rlow Black" pitchFamily="2" charset="0"/>
                        </a:rPr>
                        <a:t>No.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rlow Black" pitchFamily="2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rlow Black" pitchFamily="2" charset="0"/>
                        </a:rPr>
                        <a:t>Members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rlow Black" pitchFamily="2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rlow Black" pitchFamily="2" charset="0"/>
                        </a:rPr>
                        <a:t>Category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rlow Black" pitchFamily="2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rlow Black" pitchFamily="2" charset="0"/>
                        </a:rPr>
                        <a:t>Names</a:t>
                      </a:r>
                      <a:endPara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rlow Black" pitchFamily="2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83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1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5 Members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 anchor="ctr"/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Management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Dr. Antony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Thoppil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 (Chairman)</a:t>
                      </a:r>
                      <a:endParaRPr lang="en-US" b="1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983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2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Fr. Christy David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Pathiala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 (Vice-Chairman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)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983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3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F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r. Varghese John Christopher (Vice-Chairman)</a:t>
                      </a:r>
                      <a:endParaRPr lang="en-IN" b="1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983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4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Fr. Jenson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Livera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Ithithara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 (Bursar)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983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5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Fr.</a:t>
                      </a:r>
                      <a:r>
                        <a:rPr lang="en-IN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 Vincent </a:t>
                      </a:r>
                      <a:r>
                        <a:rPr lang="en-IN" baseline="0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Naduvilaparambil</a:t>
                      </a:r>
                      <a:r>
                        <a:rPr lang="en-IN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 (Sports Campus in Charge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)</a:t>
                      </a:r>
                      <a:endParaRPr lang="en-IN" b="1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983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6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2 Members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Teachers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Dr. Augustine K J (Vice Principal)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983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7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Dr.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Rosalind Gonzaga (Senior Faculty)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983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8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1 Member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UGC Nominee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Dr.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Vibha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Chauhan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 (Department of English,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Zakir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Hussain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 College, Delhi)</a:t>
                      </a:r>
                      <a:endParaRPr lang="en-US" b="1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46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9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1 Member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State Govt. Nominee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Sri.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Harikumar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 G, Additional Secretary, Higher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Edn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. Dept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98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erlin Sans FB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1 Member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Berlin Sans FB" pitchFamily="34" charset="0"/>
                          <a:ea typeface="+mn-ea"/>
                          <a:cs typeface="+mn-cs"/>
                        </a:rPr>
                        <a:t>KSHE Nominee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+mn-ea"/>
                          <a:cs typeface="+mn-cs"/>
                        </a:rPr>
                        <a:t>Dr.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+mn-ea"/>
                          <a:cs typeface="+mn-cs"/>
                        </a:rPr>
                        <a:t>Aju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+mn-ea"/>
                          <a:cs typeface="+mn-cs"/>
                        </a:rPr>
                        <a:t> K. Narayanan, Asst Professor, School of Letters, MGU, Kottayam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3122090546"/>
                  </a:ext>
                </a:extLst>
              </a:tr>
              <a:tr h="27983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11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1 Member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University Nominee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Dr. Biju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Pusphan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(M G University)</a:t>
                      </a:r>
                      <a:endParaRPr lang="en-US" b="1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983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12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1 Member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en-IN" kern="1200" dirty="0">
                          <a:effectLst/>
                          <a:latin typeface="Berlin Sans FB" pitchFamily="34" charset="0"/>
                        </a:rPr>
                        <a:t>Academic Expert</a:t>
                      </a:r>
                      <a:endParaRPr kumimoji="0" lang="en-IN" b="1" kern="1200" dirty="0">
                        <a:solidFill>
                          <a:schemeClr val="dk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en-IN" kern="1200" dirty="0">
                          <a:effectLst/>
                          <a:latin typeface="Berlin Sans FB" pitchFamily="34" charset="0"/>
                        </a:rPr>
                        <a:t>Dr. Victor</a:t>
                      </a:r>
                      <a:r>
                        <a:rPr kumimoji="0" lang="en-IN" kern="1200" baseline="0" dirty="0">
                          <a:effectLst/>
                          <a:latin typeface="Berlin Sans FB" pitchFamily="34" charset="0"/>
                        </a:rPr>
                        <a:t> George, Former Registrar, KUFOS</a:t>
                      </a:r>
                      <a:endParaRPr kumimoji="0" lang="en-IN" b="1" kern="1200" dirty="0">
                        <a:solidFill>
                          <a:schemeClr val="dk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983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13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1 Member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Berlin Sans FB" pitchFamily="34" charset="0"/>
                        </a:rPr>
                        <a:t>Principal</a:t>
                      </a:r>
                      <a:endParaRPr lang="en-US" b="1" dirty="0">
                        <a:effectLst/>
                        <a:latin typeface="Berlin Sans FB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>
                          <a:effectLst/>
                          <a:latin typeface="Berlin Sans FB" pitchFamily="34" charset="0"/>
                        </a:rPr>
                        <a:t>Dr. </a:t>
                      </a:r>
                      <a:r>
                        <a:rPr kumimoji="0" lang="en-US" sz="1800" kern="1200" dirty="0" err="1">
                          <a:effectLst/>
                          <a:latin typeface="Berlin Sans FB" pitchFamily="34" charset="0"/>
                        </a:rPr>
                        <a:t>Bijoy</a:t>
                      </a:r>
                      <a:r>
                        <a:rPr kumimoji="0" lang="en-US" sz="1800" kern="1200" dirty="0">
                          <a:effectLst/>
                          <a:latin typeface="Berlin Sans FB" pitchFamily="34" charset="0"/>
                        </a:rPr>
                        <a:t> V M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effectLst/>
                        <a:latin typeface="Berlin Sans FB" pitchFamily="34" charset="0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6947338" y="6390290"/>
            <a:ext cx="5143995" cy="42646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group-mail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</a:rPr>
              <a:t>governingbody@alberts.edu.in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1615" y="0"/>
            <a:ext cx="50754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None/>
            </a:pPr>
            <a:r>
              <a:rPr lang="en-US" sz="5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Governing Council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425" y="1214422"/>
            <a:ext cx="4714376" cy="5240572"/>
          </a:xfrm>
        </p:spPr>
        <p:txBody>
          <a:bodyPr>
            <a:noAutofit/>
          </a:bodyPr>
          <a:lstStyle/>
          <a:p>
            <a:r>
              <a:rPr lang="en-US" sz="21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Principal</a:t>
            </a:r>
          </a:p>
          <a:p>
            <a:r>
              <a:rPr lang="en-US" sz="21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Registrar</a:t>
            </a:r>
          </a:p>
          <a:p>
            <a:r>
              <a:rPr lang="en-US" sz="21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Principals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Dr.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Saji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John – Coordinator</a:t>
            </a:r>
            <a:endParaRPr lang="en-IN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21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Dean Students Affairs</a:t>
            </a:r>
          </a:p>
          <a:p>
            <a:r>
              <a:rPr lang="en-US" sz="21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</a:t>
            </a:r>
            <a:r>
              <a:rPr lang="en-US" sz="21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Ambili</a:t>
            </a:r>
            <a:r>
              <a:rPr lang="en-US" sz="21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Y V</a:t>
            </a:r>
          </a:p>
          <a:p>
            <a:r>
              <a:rPr lang="en-US" sz="21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1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Jeema</a:t>
            </a:r>
            <a:r>
              <a:rPr lang="en-US" sz="21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Jose</a:t>
            </a:r>
            <a:endParaRPr lang="en-IN" sz="21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US" sz="21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John </a:t>
            </a:r>
            <a:r>
              <a:rPr lang="en-US" sz="21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Sinoj</a:t>
            </a:r>
            <a:endParaRPr lang="en-US" sz="21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US" sz="21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1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Aswani</a:t>
            </a:r>
            <a:r>
              <a:rPr lang="en-US" sz="21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B</a:t>
            </a:r>
          </a:p>
          <a:p>
            <a:r>
              <a:rPr lang="en-US" sz="21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1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Ojes</a:t>
            </a:r>
            <a:r>
              <a:rPr lang="en-US" sz="21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Xavier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24640" y="1214422"/>
            <a:ext cx="5581651" cy="47815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endParaRPr lang="en-US" sz="2400" b="1" dirty="0">
              <a:solidFill>
                <a:schemeClr val="tx2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677065" y="2997582"/>
            <a:ext cx="3247985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grievance@alberts.edu.in</a:t>
            </a:r>
          </a:p>
        </p:txBody>
      </p:sp>
      <p:sp>
        <p:nvSpPr>
          <p:cNvPr id="4" name="Rectangle 3"/>
          <p:cNvSpPr/>
          <p:nvPr/>
        </p:nvSpPr>
        <p:spPr>
          <a:xfrm>
            <a:off x="3243689" y="538526"/>
            <a:ext cx="59522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algn="ctr"/>
            <a:r>
              <a:rPr lang="en-US" sz="4800" b="1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Anti Ragging Committee</a:t>
            </a:r>
            <a:endParaRPr lang="en-IN" sz="4800" b="1" dirty="0">
              <a:ln w="3175" cmpd="sng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76425" y="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40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Other Statutory Bodies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405" y="1551294"/>
            <a:ext cx="6940670" cy="4781568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Principal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Principal</a:t>
            </a: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Asst. Prof. Mary Joseph -Coordinator</a:t>
            </a:r>
            <a:endParaRPr lang="en-IN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pPr lvl="0"/>
            <a:r>
              <a:rPr lang="en-US" sz="22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Dr. Rosalind Gonzaga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Dr. </a:t>
            </a:r>
            <a:r>
              <a:rPr lang="en-US" sz="2200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Mahalakshmi</a:t>
            </a:r>
            <a:r>
              <a:rPr lang="en-US" sz="22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Sankar</a:t>
            </a:r>
            <a:endParaRPr lang="en-US" sz="2200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200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Jiya</a:t>
            </a:r>
            <a:r>
              <a:rPr lang="en-US" sz="22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Benny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200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Anuvindha</a:t>
            </a:r>
            <a:r>
              <a:rPr lang="en-US" sz="22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Shaji</a:t>
            </a:r>
            <a:endParaRPr lang="en-US" sz="2200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200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Vineetha</a:t>
            </a:r>
            <a:r>
              <a:rPr lang="en-US" sz="22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Sankar</a:t>
            </a:r>
            <a:endParaRPr lang="en-US" sz="2200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Elizabeth </a:t>
            </a:r>
            <a:r>
              <a:rPr lang="en-US" sz="2200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Reshma</a:t>
            </a:r>
            <a:endParaRPr lang="en-US" sz="2200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Deena Joseph </a:t>
            </a:r>
            <a:r>
              <a:rPr lang="en-US" sz="2200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Arakkal</a:t>
            </a:r>
            <a:endParaRPr lang="en-IN" sz="2200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6425" y="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36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Other Statutory Bodies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20984" y="561320"/>
            <a:ext cx="5559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Women Empowerment Cell</a:t>
            </a:r>
            <a:endParaRPr lang="en-IN" sz="4000" b="1" dirty="0">
              <a:ln w="3175" cmpd="sng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357" y="1285860"/>
            <a:ext cx="10153683" cy="515807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Principal</a:t>
            </a:r>
          </a:p>
          <a:p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Registrar</a:t>
            </a:r>
          </a:p>
          <a:p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Principals</a:t>
            </a:r>
          </a:p>
          <a:p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Asst. Prof. Sayeed Muhammed PK – Coordinator</a:t>
            </a:r>
            <a:endParaRPr lang="en-IN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Helen Mary</a:t>
            </a:r>
          </a:p>
          <a:p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0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Navya</a:t>
            </a: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K S</a:t>
            </a:r>
          </a:p>
          <a:p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Ann </a:t>
            </a:r>
            <a:r>
              <a:rPr lang="en-US" sz="20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Matha</a:t>
            </a: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Neshma</a:t>
            </a:r>
            <a:endParaRPr lang="en-US" sz="20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0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Subitha</a:t>
            </a: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Sudheer</a:t>
            </a:r>
          </a:p>
          <a:p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0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Vidya</a:t>
            </a: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Vijayan</a:t>
            </a:r>
            <a:endParaRPr lang="en-US" sz="20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Riya Biju</a:t>
            </a:r>
          </a:p>
          <a:p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</a:t>
            </a:r>
            <a:r>
              <a:rPr lang="en-US" sz="20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Junemary</a:t>
            </a:r>
            <a:r>
              <a:rPr lang="en-US" sz="20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Josy</a:t>
            </a:r>
            <a:endParaRPr lang="en-US" sz="2000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marL="274320" lvl="1"/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0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Anitha</a:t>
            </a: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M V</a:t>
            </a:r>
          </a:p>
          <a:p>
            <a:endParaRPr lang="en-US" sz="20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8256809" y="2780400"/>
            <a:ext cx="3641766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grievance@alberts.edu.in</a:t>
            </a:r>
          </a:p>
        </p:txBody>
      </p:sp>
      <p:sp>
        <p:nvSpPr>
          <p:cNvPr id="8" name="Rectangle 7"/>
          <p:cNvSpPr/>
          <p:nvPr/>
        </p:nvSpPr>
        <p:spPr>
          <a:xfrm>
            <a:off x="1876425" y="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36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Other Statutory Bodies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838211" y="646331"/>
            <a:ext cx="7239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latin typeface="Bahnschrift SemiCondensed" pitchFamily="34" charset="0"/>
              </a:rPr>
              <a:t>Equal Opportunity Cell &amp; SC/ST Cell</a:t>
            </a:r>
            <a:endParaRPr lang="e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357" y="1285860"/>
            <a:ext cx="10153683" cy="5158072"/>
          </a:xfrm>
        </p:spPr>
        <p:txBody>
          <a:bodyPr>
            <a:noAutofit/>
          </a:bodyPr>
          <a:lstStyle/>
          <a:p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Principal</a:t>
            </a:r>
          </a:p>
          <a:p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Registrar</a:t>
            </a:r>
          </a:p>
          <a:p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Principals</a:t>
            </a:r>
          </a:p>
          <a:p>
            <a:r>
              <a:rPr lang="en-US" b="1" dirty="0">
                <a:solidFill>
                  <a:schemeClr val="tx1"/>
                </a:solidFill>
                <a:latin typeface="Bahnschrift SemiCondensed" pitchFamily="34" charset="0"/>
              </a:rPr>
              <a:t>Dr. K </a:t>
            </a:r>
            <a:r>
              <a:rPr lang="en-US" b="1" dirty="0" err="1">
                <a:solidFill>
                  <a:schemeClr val="tx1"/>
                </a:solidFill>
                <a:latin typeface="Bahnschrift SemiCondensed" pitchFamily="34" charset="0"/>
              </a:rPr>
              <a:t>Madhusudanan</a:t>
            </a:r>
            <a:r>
              <a:rPr lang="en-US" b="1" dirty="0">
                <a:solidFill>
                  <a:schemeClr val="tx1"/>
                </a:solidFill>
                <a:latin typeface="Bahnschrift SemiCondensed" pitchFamily="34" charset="0"/>
              </a:rPr>
              <a:t> – Coordinator</a:t>
            </a:r>
            <a:endParaRPr lang="en-IN" b="1" dirty="0">
              <a:solidFill>
                <a:schemeClr val="tx1"/>
              </a:solidFill>
              <a:latin typeface="Bahnschrift SemiCondensed" pitchFamily="34" charset="0"/>
            </a:endParaRPr>
          </a:p>
          <a:p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3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Anty</a:t>
            </a:r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T J</a:t>
            </a:r>
          </a:p>
          <a:p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3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Nimila</a:t>
            </a:r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P J</a:t>
            </a:r>
          </a:p>
          <a:p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Haritha Rajeev</a:t>
            </a:r>
          </a:p>
          <a:p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</a:t>
            </a:r>
            <a:r>
              <a:rPr lang="en-US" sz="23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Jithu</a:t>
            </a:r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Paul Jacob</a:t>
            </a:r>
            <a:endParaRPr lang="en-IN" sz="23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Serin </a:t>
            </a:r>
            <a:r>
              <a:rPr lang="en-US" sz="23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Sajan</a:t>
            </a:r>
            <a:endParaRPr lang="en-US" sz="23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Diana Xavier</a:t>
            </a:r>
          </a:p>
          <a:p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3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Alane</a:t>
            </a:r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Albert</a:t>
            </a:r>
          </a:p>
        </p:txBody>
      </p:sp>
      <p:sp>
        <p:nvSpPr>
          <p:cNvPr id="8" name="Rectangle 7"/>
          <p:cNvSpPr/>
          <p:nvPr/>
        </p:nvSpPr>
        <p:spPr>
          <a:xfrm>
            <a:off x="1876425" y="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36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Other Statutory Bodies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528727" y="646331"/>
            <a:ext cx="7863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latin typeface="Bahnschrift SemiCondensed" pitchFamily="34" charset="0"/>
              </a:rPr>
              <a:t>Committee for Students with Disability</a:t>
            </a:r>
            <a:endParaRPr lang="e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3652" y="1488520"/>
            <a:ext cx="7334301" cy="4781568"/>
          </a:xfrm>
        </p:spPr>
        <p:txBody>
          <a:bodyPr>
            <a:noAutofit/>
          </a:bodyPr>
          <a:lstStyle/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Principal</a:t>
            </a:r>
          </a:p>
          <a:p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Bursar</a:t>
            </a:r>
          </a:p>
          <a:p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Registrar</a:t>
            </a:r>
            <a:endParaRPr lang="en-IN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Dr. Louie Frobel – Coordinator</a:t>
            </a:r>
          </a:p>
          <a:p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Superintendent</a:t>
            </a:r>
          </a:p>
          <a:p>
            <a:r>
              <a:rPr lang="en-US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Head Accountant</a:t>
            </a:r>
            <a:endParaRPr lang="en-IN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Sabu</a:t>
            </a:r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M C</a:t>
            </a:r>
          </a:p>
          <a:p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Siju</a:t>
            </a:r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M Varghese</a:t>
            </a:r>
          </a:p>
          <a:p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Joseph Prince</a:t>
            </a:r>
          </a:p>
          <a:p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Ms.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Leeben</a:t>
            </a:r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Ann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682470" y="3060118"/>
            <a:ext cx="3095501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bursar@alberts.edu.in</a:t>
            </a:r>
          </a:p>
        </p:txBody>
      </p:sp>
      <p:sp>
        <p:nvSpPr>
          <p:cNvPr id="9" name="Rectangle 8"/>
          <p:cNvSpPr/>
          <p:nvPr/>
        </p:nvSpPr>
        <p:spPr>
          <a:xfrm>
            <a:off x="1876425" y="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36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Other Statutory Bodies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04626" y="590848"/>
            <a:ext cx="51812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N" sz="4800" b="1" dirty="0">
                <a:latin typeface="Bahnschrift SemiCondensed" pitchFamily="34" charset="0"/>
              </a:rPr>
              <a:t>Purchase Committee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76" y="2129333"/>
            <a:ext cx="7410474" cy="3938092"/>
          </a:xfrm>
        </p:spPr>
        <p:txBody>
          <a:bodyPr>
            <a:noAutofit/>
          </a:bodyPr>
          <a:lstStyle/>
          <a:p>
            <a:pPr lvl="1"/>
            <a:r>
              <a:rPr lang="en-IN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Chairman</a:t>
            </a:r>
          </a:p>
          <a:p>
            <a:pPr lvl="1"/>
            <a:r>
              <a:rPr lang="en-IN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Chairman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Principal</a:t>
            </a:r>
          </a:p>
          <a:p>
            <a:pPr lvl="1"/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Bursar (Coordinator)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</a:t>
            </a:r>
            <a:r>
              <a:rPr lang="en-US" sz="23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Sabu</a:t>
            </a:r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MC</a:t>
            </a:r>
            <a:endParaRPr lang="en-IN" sz="23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Superintendent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Dean Resource Mobilization</a:t>
            </a:r>
            <a:endParaRPr lang="en-IN" sz="23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Joseph Prince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3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Nidhin</a:t>
            </a:r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Johny</a:t>
            </a:r>
            <a:endParaRPr lang="en-US" sz="23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Anna </a:t>
            </a:r>
            <a:r>
              <a:rPr lang="en-US" sz="23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Ancy</a:t>
            </a:r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Antony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</a:t>
            </a:r>
            <a:r>
              <a:rPr lang="en-US" sz="23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Jincy</a:t>
            </a:r>
            <a:r>
              <a:rPr lang="en-US" sz="23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Joseph</a:t>
            </a:r>
          </a:p>
          <a:p>
            <a:pPr lvl="1"/>
            <a:endParaRPr lang="en-US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6425" y="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36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Other Statutory Bodies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766530" y="590848"/>
            <a:ext cx="48574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N" sz="4800" b="1" dirty="0">
                <a:latin typeface="Bahnschrift SemiCondensed" pitchFamily="34" charset="0"/>
              </a:rPr>
              <a:t>Building Committee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551" y="1891208"/>
            <a:ext cx="8021152" cy="3714776"/>
          </a:xfrm>
        </p:spPr>
        <p:txBody>
          <a:bodyPr>
            <a:noAutofit/>
          </a:bodyPr>
          <a:lstStyle/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itchFamily="34" charset="0"/>
              </a:rPr>
              <a:t>Principal</a:t>
            </a:r>
          </a:p>
          <a:p>
            <a:pPr lvl="1"/>
            <a:r>
              <a:rPr lang="en-IN" sz="2800" dirty="0" smtClean="0">
                <a:solidFill>
                  <a:schemeClr val="tx1"/>
                </a:solidFill>
                <a:latin typeface="Bahnschrift SemiCondensed" pitchFamily="34" charset="0"/>
              </a:rPr>
              <a:t>Registrar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Bahnschrift SemiCondensed" pitchFamily="34" charset="0"/>
              </a:rPr>
              <a:t>Bursar</a:t>
            </a:r>
            <a:endParaRPr lang="en-IN" sz="2800" dirty="0">
              <a:solidFill>
                <a:schemeClr val="tx1"/>
              </a:solidFill>
              <a:latin typeface="Bahnschrift SemiCondensed" pitchFamily="34" charset="0"/>
            </a:endParaRPr>
          </a:p>
          <a:p>
            <a:pPr lvl="1"/>
            <a:r>
              <a:rPr lang="en-IN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</a:t>
            </a:r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Retina </a:t>
            </a:r>
            <a:r>
              <a:rPr lang="en-IN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Cleetus</a:t>
            </a:r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(Coordinator)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Bahnschrift SemiCondensed" pitchFamily="34" charset="0"/>
              </a:rPr>
              <a:t>Dr. </a:t>
            </a:r>
            <a:r>
              <a:rPr lang="en-US" sz="2800" dirty="0" err="1">
                <a:solidFill>
                  <a:schemeClr val="tx1"/>
                </a:solidFill>
                <a:latin typeface="Bahnschrift SemiCondensed" pitchFamily="34" charset="0"/>
              </a:rPr>
              <a:t>Sabu</a:t>
            </a:r>
            <a:r>
              <a:rPr lang="en-US" sz="2800" dirty="0">
                <a:solidFill>
                  <a:schemeClr val="tx1"/>
                </a:solidFill>
                <a:latin typeface="Bahnschrift SemiCondensed" pitchFamily="34" charset="0"/>
              </a:rPr>
              <a:t> MC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Bahnschrift SemiCondensed" pitchFamily="34" charset="0"/>
              </a:rPr>
              <a:t>Dr. Rosalind Gonzaga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Bahnschrift SemiCondensed" pitchFamily="34" charset="0"/>
              </a:rPr>
              <a:t>Asst. Prof. </a:t>
            </a:r>
            <a:r>
              <a:rPr lang="en-US" sz="2800" dirty="0" err="1">
                <a:solidFill>
                  <a:schemeClr val="tx1"/>
                </a:solidFill>
                <a:latin typeface="Bahnschrift SemiCondensed" pitchFamily="34" charset="0"/>
              </a:rPr>
              <a:t>Jeema</a:t>
            </a:r>
            <a:r>
              <a:rPr lang="en-US" sz="2800" dirty="0">
                <a:solidFill>
                  <a:schemeClr val="tx1"/>
                </a:solidFill>
                <a:latin typeface="Bahnschrift SemiCondensed" pitchFamily="34" charset="0"/>
              </a:rPr>
              <a:t> Jose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Bahnschrift SemiCondensed" pitchFamily="34" charset="0"/>
              </a:rPr>
              <a:t>Asst. Prof. Steffi </a:t>
            </a:r>
            <a:r>
              <a:rPr lang="en-US" sz="2800" dirty="0" err="1">
                <a:solidFill>
                  <a:schemeClr val="tx1"/>
                </a:solidFill>
                <a:latin typeface="Bahnschrift SemiCondensed" pitchFamily="34" charset="0"/>
              </a:rPr>
              <a:t>Rozario</a:t>
            </a:r>
            <a:endParaRPr lang="en-US" sz="2800" dirty="0">
              <a:solidFill>
                <a:schemeClr val="tx1"/>
              </a:solidFill>
              <a:latin typeface="Bahnschrift SemiCondensed" pitchFamily="34" charset="0"/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  <a:latin typeface="Bahnschrift SemiCondensed" pitchFamily="34" charset="0"/>
              </a:rPr>
              <a:t>Asst. Prof. </a:t>
            </a:r>
            <a:r>
              <a:rPr lang="en-US" sz="2800" dirty="0" err="1">
                <a:solidFill>
                  <a:schemeClr val="tx1"/>
                </a:solidFill>
                <a:latin typeface="Bahnschrift SemiCondensed" pitchFamily="34" charset="0"/>
              </a:rPr>
              <a:t>Ojes</a:t>
            </a:r>
            <a:r>
              <a:rPr lang="en-US" sz="2800" dirty="0">
                <a:solidFill>
                  <a:schemeClr val="tx1"/>
                </a:solidFill>
                <a:latin typeface="Bahnschrift SemiCondensed" pitchFamily="34" charset="0"/>
              </a:rPr>
              <a:t> Xavier</a:t>
            </a:r>
          </a:p>
          <a:p>
            <a:pPr lvl="1"/>
            <a:endParaRPr lang="en-IN" sz="2800" dirty="0">
              <a:solidFill>
                <a:srgbClr val="FF0000"/>
              </a:solidFill>
              <a:latin typeface="Bahnschrift SemiCondensed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782296" y="2708810"/>
            <a:ext cx="3123830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pta@alberts.edu.in</a:t>
            </a:r>
          </a:p>
        </p:txBody>
      </p:sp>
      <p:sp>
        <p:nvSpPr>
          <p:cNvPr id="9" name="Rectangle 8"/>
          <p:cNvSpPr/>
          <p:nvPr/>
        </p:nvSpPr>
        <p:spPr>
          <a:xfrm>
            <a:off x="1876425" y="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36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Other Statutory Bodies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45249" y="590848"/>
            <a:ext cx="10999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N" sz="4800" b="1" dirty="0">
                <a:latin typeface="Bahnschrift SemiCondensed" pitchFamily="34" charset="0"/>
              </a:rPr>
              <a:t>PTA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0743" y="2114100"/>
            <a:ext cx="8701520" cy="2800354"/>
          </a:xfrm>
        </p:spPr>
        <p:txBody>
          <a:bodyPr>
            <a:noAutofit/>
          </a:bodyPr>
          <a:lstStyle/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Chairman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Registrar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Bursar</a:t>
            </a:r>
          </a:p>
          <a:p>
            <a:pPr lvl="1"/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Principal (Coordinator)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Principals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Deans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Controller of Examination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Other members of Extended Executive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1876425" y="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36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Other Statutory Bodies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108230" y="590848"/>
            <a:ext cx="81740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N" sz="4800" b="1" dirty="0">
                <a:latin typeface="Bahnschrift SemiCondensed" pitchFamily="34" charset="0"/>
              </a:rPr>
              <a:t>Planning &amp; Evaluation Committee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942" y="1620375"/>
            <a:ext cx="4868883" cy="4796285"/>
          </a:xfrm>
        </p:spPr>
        <p:txBody>
          <a:bodyPr>
            <a:noAutofit/>
          </a:bodyPr>
          <a:lstStyle/>
          <a:p>
            <a:pPr lvl="1"/>
            <a:r>
              <a:rPr lang="en-IN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Principal</a:t>
            </a:r>
          </a:p>
          <a:p>
            <a:pPr lvl="1"/>
            <a:r>
              <a:rPr lang="en-IN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Assoc. </a:t>
            </a:r>
            <a:r>
              <a:rPr lang="e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Manager (Chairman)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Vice Chairman (Coordinator)</a:t>
            </a:r>
            <a:endParaRPr lang="en-I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pPr lvl="1"/>
            <a:r>
              <a:rPr lang="en-IN" sz="2000" dirty="0">
                <a:solidFill>
                  <a:schemeClr val="tx1"/>
                </a:solidFill>
                <a:latin typeface="Bahnschrift SemiCondensed" pitchFamily="34" charset="0"/>
              </a:rPr>
              <a:t>Vice Principals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Bahnschrift SemiCondensed" pitchFamily="34" charset="0"/>
              </a:rPr>
              <a:t>Dr. Sabu M C</a:t>
            </a:r>
          </a:p>
          <a:p>
            <a:pPr lvl="1"/>
            <a:r>
              <a:rPr lang="en-IN" sz="2000" dirty="0" err="1">
                <a:solidFill>
                  <a:schemeClr val="tx1"/>
                </a:solidFill>
                <a:latin typeface="Bahnschrift SemiCondensed" pitchFamily="34" charset="0"/>
              </a:rPr>
              <a:t>Dr.</a:t>
            </a:r>
            <a:r>
              <a:rPr lang="en-IN" sz="2000" dirty="0">
                <a:solidFill>
                  <a:schemeClr val="tx1"/>
                </a:solidFill>
                <a:latin typeface="Bahnschrift SemiCondensed" pitchFamily="34" charset="0"/>
              </a:rPr>
              <a:t> Anisha S</a:t>
            </a:r>
          </a:p>
          <a:p>
            <a:pPr lvl="1"/>
            <a:r>
              <a:rPr lang="en-IN" sz="2000" dirty="0" err="1">
                <a:solidFill>
                  <a:schemeClr val="tx1"/>
                </a:solidFill>
                <a:latin typeface="Bahnschrift SemiCondensed" pitchFamily="34" charset="0"/>
              </a:rPr>
              <a:t>Dr.</a:t>
            </a:r>
            <a:r>
              <a:rPr lang="en-IN" sz="2000" dirty="0">
                <a:solidFill>
                  <a:schemeClr val="tx1"/>
                </a:solidFill>
                <a:latin typeface="Bahnschrift SemiCondensed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latin typeface="Bahnschrift SemiCondensed" pitchFamily="34" charset="0"/>
              </a:rPr>
              <a:t>Jithin</a:t>
            </a:r>
            <a:r>
              <a:rPr lang="en-IN" sz="2000" dirty="0">
                <a:solidFill>
                  <a:schemeClr val="tx1"/>
                </a:solidFill>
                <a:latin typeface="Bahnschrift SemiCondensed" pitchFamily="34" charset="0"/>
              </a:rPr>
              <a:t> Benedict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Bahnschrift SemiCondensed" pitchFamily="34" charset="0"/>
              </a:rPr>
              <a:t>Dr. </a:t>
            </a:r>
            <a:r>
              <a:rPr lang="en-US" sz="2000" dirty="0" err="1">
                <a:solidFill>
                  <a:schemeClr val="tx1"/>
                </a:solidFill>
                <a:latin typeface="Bahnschrift SemiCondensed" pitchFamily="34" charset="0"/>
              </a:rPr>
              <a:t>Sweetha</a:t>
            </a:r>
            <a:r>
              <a:rPr lang="en-US" sz="2000" dirty="0">
                <a:solidFill>
                  <a:schemeClr val="tx1"/>
                </a:solidFill>
                <a:latin typeface="Bahnschrift SemiCondensed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ahnschrift SemiCondensed" pitchFamily="34" charset="0"/>
              </a:rPr>
              <a:t>Saji</a:t>
            </a:r>
            <a:r>
              <a:rPr lang="en-US" sz="2000" dirty="0">
                <a:solidFill>
                  <a:schemeClr val="tx1"/>
                </a:solidFill>
                <a:latin typeface="Bahnschrift SemiCondensed" pitchFamily="34" charset="0"/>
              </a:rPr>
              <a:t> (PRO)</a:t>
            </a:r>
            <a:endParaRPr lang="en-IN" sz="2000" dirty="0">
              <a:solidFill>
                <a:schemeClr val="tx1"/>
              </a:solidFill>
              <a:latin typeface="Bahnschrift SemiCondensed" pitchFamily="34" charset="0"/>
            </a:endParaRPr>
          </a:p>
          <a:p>
            <a:pPr lvl="1">
              <a:defRPr/>
            </a:pPr>
            <a:r>
              <a:rPr lang="en-IN" sz="2000" dirty="0">
                <a:solidFill>
                  <a:schemeClr val="tx1"/>
                </a:solidFill>
                <a:latin typeface="Bahnschrift SemiCondensed" pitchFamily="34" charset="0"/>
              </a:rPr>
              <a:t>Asst. Prof. Joseph Prince</a:t>
            </a:r>
          </a:p>
          <a:p>
            <a:pPr lvl="1">
              <a:defRPr/>
            </a:pPr>
            <a:r>
              <a:rPr lang="en-IN" sz="2000" dirty="0">
                <a:solidFill>
                  <a:schemeClr val="tx1"/>
                </a:solidFill>
                <a:latin typeface="Bahnschrift SemiCondensed" pitchFamily="34" charset="0"/>
              </a:rPr>
              <a:t>Asst. Prof. Sharan Hilary</a:t>
            </a:r>
          </a:p>
          <a:p>
            <a:pPr lvl="1">
              <a:defRPr/>
            </a:pPr>
            <a:r>
              <a:rPr lang="en-IN" sz="2000" dirty="0">
                <a:solidFill>
                  <a:schemeClr val="tx1"/>
                </a:solidFill>
                <a:latin typeface="Bahnschrift SemiCondensed" pitchFamily="34" charset="0"/>
              </a:rPr>
              <a:t>Asst. Prof. </a:t>
            </a:r>
            <a:r>
              <a:rPr lang="en-IN" sz="2000" dirty="0" err="1">
                <a:solidFill>
                  <a:schemeClr val="tx1"/>
                </a:solidFill>
                <a:latin typeface="Bahnschrift SemiCondensed" pitchFamily="34" charset="0"/>
              </a:rPr>
              <a:t>Neetha</a:t>
            </a:r>
            <a:r>
              <a:rPr lang="en-IN" sz="2000" dirty="0">
                <a:solidFill>
                  <a:schemeClr val="tx1"/>
                </a:solidFill>
                <a:latin typeface="Bahnschrift SemiCondensed" pitchFamily="34" charset="0"/>
              </a:rPr>
              <a:t> Francis</a:t>
            </a:r>
          </a:p>
          <a:p>
            <a:pPr lvl="1">
              <a:defRPr/>
            </a:pPr>
            <a:r>
              <a:rPr lang="en-IN" sz="2000" dirty="0">
                <a:solidFill>
                  <a:schemeClr val="tx1"/>
                </a:solidFill>
                <a:latin typeface="Bahnschrift SemiCondensed" pitchFamily="34" charset="0"/>
              </a:rPr>
              <a:t>Asst. Prof. Sivakumar 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68672" y="1515272"/>
            <a:ext cx="3923328" cy="449657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IN" sz="2000" dirty="0">
              <a:solidFill>
                <a:schemeClr val="accent1">
                  <a:lumMod val="75000"/>
                </a:schemeClr>
              </a:solidFill>
              <a:latin typeface="Bahnschrift SemiCondensed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95250" y="1620375"/>
            <a:ext cx="4760025" cy="5475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IN" sz="2000" dirty="0">
                <a:latin typeface="Bahnschrift SemiCondensed" pitchFamily="34" charset="0"/>
              </a:rPr>
              <a:t>Asst. Prof. Sayeed Muhammed 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IN" sz="2000" dirty="0">
                <a:latin typeface="Bahnschrift SemiCondensed" pitchFamily="34" charset="0"/>
              </a:rPr>
              <a:t>Asst. Prof. </a:t>
            </a:r>
            <a:r>
              <a:rPr lang="en-IN" sz="2000" dirty="0" err="1">
                <a:latin typeface="Bahnschrift SemiCondensed" pitchFamily="34" charset="0"/>
              </a:rPr>
              <a:t>Aswathy</a:t>
            </a:r>
            <a:r>
              <a:rPr lang="en-IN" sz="2000" dirty="0">
                <a:latin typeface="Bahnschrift SemiCondensed" pitchFamily="34" charset="0"/>
              </a:rPr>
              <a:t> K A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IN" sz="2000" dirty="0">
                <a:latin typeface="Bahnschrift SemiCondensed" pitchFamily="34" charset="0"/>
              </a:rPr>
              <a:t>Mr. T. I Joseph (Superintendent)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IN" sz="2000" dirty="0">
                <a:latin typeface="Bahnschrift SemiCondensed" pitchFamily="34" charset="0"/>
              </a:rPr>
              <a:t>Ms. </a:t>
            </a:r>
            <a:r>
              <a:rPr lang="en-IN" sz="2000" dirty="0" err="1">
                <a:latin typeface="Bahnschrift SemiCondensed" pitchFamily="34" charset="0"/>
              </a:rPr>
              <a:t>Lency</a:t>
            </a:r>
            <a:r>
              <a:rPr lang="en-IN" sz="2000" dirty="0">
                <a:latin typeface="Bahnschrift SemiCondensed" pitchFamily="34" charset="0"/>
              </a:rPr>
              <a:t> Michael (Head Accountant)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IN" sz="2000" dirty="0">
                <a:latin typeface="Bahnschrift SemiCondensed" pitchFamily="34" charset="0"/>
              </a:rPr>
              <a:t>Mr. </a:t>
            </a:r>
            <a:r>
              <a:rPr lang="en-IN" sz="2000" dirty="0" err="1">
                <a:latin typeface="Bahnschrift SemiCondensed" pitchFamily="34" charset="0"/>
              </a:rPr>
              <a:t>Sibin</a:t>
            </a:r>
            <a:r>
              <a:rPr lang="en-IN" sz="2000" dirty="0">
                <a:latin typeface="Bahnschrift SemiCondensed" pitchFamily="34" charset="0"/>
              </a:rPr>
              <a:t> Joseph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IN" sz="2000" dirty="0">
                <a:latin typeface="Bahnschrift SemiCondensed" pitchFamily="34" charset="0"/>
              </a:rPr>
              <a:t>Ms. </a:t>
            </a:r>
            <a:r>
              <a:rPr lang="en-IN" sz="2000" dirty="0" err="1">
                <a:latin typeface="Bahnschrift SemiCondensed" pitchFamily="34" charset="0"/>
              </a:rPr>
              <a:t>Jini</a:t>
            </a:r>
            <a:r>
              <a:rPr lang="en-IN" sz="2000" dirty="0">
                <a:latin typeface="Bahnschrift SemiCondensed" pitchFamily="34" charset="0"/>
              </a:rPr>
              <a:t> Ambrose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IN" sz="2000" dirty="0">
                <a:latin typeface="Bahnschrift SemiCondensed" pitchFamily="34" charset="0"/>
              </a:rPr>
              <a:t>Ms. </a:t>
            </a:r>
            <a:r>
              <a:rPr lang="en-IN" sz="2000" dirty="0" err="1">
                <a:latin typeface="Bahnschrift SemiCondensed" pitchFamily="34" charset="0"/>
              </a:rPr>
              <a:t>Franciya</a:t>
            </a:r>
            <a:r>
              <a:rPr lang="en-IN" sz="2000" dirty="0">
                <a:latin typeface="Bahnschrift SemiCondensed" pitchFamily="34" charset="0"/>
              </a:rPr>
              <a:t> Joseph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IN" sz="2000" dirty="0">
                <a:latin typeface="Bahnschrift SemiCondensed" pitchFamily="34" charset="0"/>
              </a:rPr>
              <a:t>Ms. Ami Varghese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IN" sz="2000" dirty="0">
                <a:latin typeface="Bahnschrift SemiCondensed" pitchFamily="34" charset="0"/>
              </a:rPr>
              <a:t>Mr. Arun Zion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IN" sz="2000" dirty="0">
              <a:solidFill>
                <a:schemeClr val="accent1">
                  <a:lumMod val="75000"/>
                </a:schemeClr>
              </a:solidFill>
              <a:latin typeface="Bahnschrift SemiCondensed" pitchFamily="34" charset="0"/>
            </a:endParaRP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IN" sz="2000" dirty="0">
              <a:solidFill>
                <a:schemeClr val="accent1">
                  <a:lumMod val="75000"/>
                </a:schemeClr>
              </a:solidFill>
              <a:latin typeface="Bahnschrift SemiCondensed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504706" y="6098347"/>
            <a:ext cx="3182587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admission@alberts.edu.in</a:t>
            </a:r>
          </a:p>
        </p:txBody>
      </p:sp>
      <p:sp>
        <p:nvSpPr>
          <p:cNvPr id="9" name="Rectangle 8"/>
          <p:cNvSpPr/>
          <p:nvPr/>
        </p:nvSpPr>
        <p:spPr>
          <a:xfrm>
            <a:off x="1876425" y="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36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Functional Committees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95633" y="590848"/>
            <a:ext cx="53992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IN" sz="4800" b="1" dirty="0">
                <a:latin typeface="Bahnschrift SemiCondensed" pitchFamily="34" charset="0"/>
              </a:rPr>
              <a:t>Admission Committee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661" y="943905"/>
            <a:ext cx="7170378" cy="5618779"/>
          </a:xfrm>
        </p:spPr>
        <p:txBody>
          <a:bodyPr>
            <a:noAutofit/>
          </a:bodyPr>
          <a:lstStyle/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Principal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Chairman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Principals</a:t>
            </a:r>
          </a:p>
          <a:p>
            <a:pPr lvl="1"/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Asst. Prof. </a:t>
            </a:r>
            <a:r>
              <a:rPr lang="en-I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Jeema</a:t>
            </a:r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Jose [Coordinator]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K.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Madhusudanan</a:t>
            </a:r>
            <a:endParaRPr lang="en-US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Sabu M C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Jovitha</a:t>
            </a:r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Lincy</a:t>
            </a:r>
            <a:endParaRPr lang="en-IN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Ojes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Xavier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Geo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Jos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Fernandez</a:t>
            </a:r>
          </a:p>
          <a:p>
            <a:pPr lvl="1"/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Dr.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Nisha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Thomji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Varghese</a:t>
            </a:r>
          </a:p>
          <a:p>
            <a:pPr lvl="1"/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Dr.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Jincy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Joseph</a:t>
            </a:r>
          </a:p>
        </p:txBody>
      </p:sp>
      <p:sp>
        <p:nvSpPr>
          <p:cNvPr id="4" name="Rectangle 3"/>
          <p:cNvSpPr/>
          <p:nvPr/>
        </p:nvSpPr>
        <p:spPr>
          <a:xfrm>
            <a:off x="1876425" y="20955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Discipline Committee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90602" y="1138235"/>
            <a:ext cx="10439435" cy="4781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3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SemiCondensed" pitchFamily="34" charset="0"/>
              </a:rPr>
              <a:t>Chairman	:</a:t>
            </a:r>
            <a:r>
              <a:rPr lang="en-US" sz="2300" b="1" dirty="0">
                <a:solidFill>
                  <a:srgbClr val="FFFF00"/>
                </a:solidFill>
                <a:latin typeface="Bahnschrift SemiCondensed" pitchFamily="34" charset="0"/>
              </a:rPr>
              <a:t> </a:t>
            </a:r>
            <a:r>
              <a:rPr lang="en-IN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</a:t>
            </a:r>
            <a:r>
              <a:rPr lang="en-IN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</a:t>
            </a:r>
            <a:r>
              <a:rPr lang="en-IN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Bijoy</a:t>
            </a:r>
            <a:r>
              <a:rPr lang="en-IN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V M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  <a:p>
            <a:r>
              <a:rPr lang="en-US" sz="23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SemiCondensed" pitchFamily="34" charset="0"/>
              </a:rPr>
              <a:t>Members	:</a:t>
            </a:r>
            <a:r>
              <a:rPr lang="en-US" sz="2300" b="1" dirty="0">
                <a:solidFill>
                  <a:srgbClr val="FFFF00"/>
                </a:solidFill>
                <a:latin typeface="Bahnschrift SemiCondensed" pitchFamily="34" charset="0"/>
              </a:rPr>
              <a:t> </a:t>
            </a:r>
            <a:r>
              <a:rPr lang="en-US" sz="2300" b="1" dirty="0">
                <a:latin typeface="Bahnschrift SemiCondensed" pitchFamily="34" charset="0"/>
              </a:rPr>
              <a:t>All HODs</a:t>
            </a:r>
          </a:p>
          <a:p>
            <a:r>
              <a:rPr lang="en-US" sz="23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SemiCondensed" pitchFamily="34" charset="0"/>
              </a:rPr>
              <a:t>Members	:</a:t>
            </a:r>
            <a:r>
              <a:rPr lang="en-US" sz="2300" b="1" dirty="0">
                <a:solidFill>
                  <a:srgbClr val="FFFF00"/>
                </a:solidFill>
                <a:latin typeface="Bahnschrift SemiCondensed" pitchFamily="34" charset="0"/>
              </a:rPr>
              <a:t>  </a:t>
            </a:r>
            <a:r>
              <a:rPr lang="en-US" sz="23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SemiCondensed" pitchFamily="34" charset="0"/>
              </a:rPr>
              <a:t>Four Teachers of the College</a:t>
            </a:r>
          </a:p>
          <a:p>
            <a:endParaRPr lang="en-US" sz="23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Condensed" pitchFamily="34" charset="0"/>
            </a:endParaRPr>
          </a:p>
          <a:p>
            <a:endParaRPr lang="en-US" sz="23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Condensed" pitchFamily="34" charset="0"/>
            </a:endParaRPr>
          </a:p>
          <a:p>
            <a:endParaRPr lang="en-US" sz="23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Condensed" pitchFamily="34" charset="0"/>
            </a:endParaRPr>
          </a:p>
          <a:p>
            <a:endParaRPr lang="en-US" sz="23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Condensed" pitchFamily="34" charset="0"/>
            </a:endParaRPr>
          </a:p>
          <a:p>
            <a:r>
              <a:rPr lang="en-US" sz="2300" b="1" dirty="0">
                <a:latin typeface="Bahnschrift SemiCondensed" pitchFamily="34" charset="0"/>
              </a:rPr>
              <a:t>Experts from Outside</a:t>
            </a:r>
          </a:p>
          <a:p>
            <a:endParaRPr lang="en-US" sz="23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Condensed" pitchFamily="34" charset="0"/>
            </a:endParaRPr>
          </a:p>
          <a:p>
            <a:endParaRPr lang="en-US" sz="23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Condensed" pitchFamily="34" charset="0"/>
            </a:endParaRPr>
          </a:p>
          <a:p>
            <a:r>
              <a:rPr lang="en-US" sz="2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Condensed" pitchFamily="34" charset="0"/>
              </a:rPr>
              <a:t>  </a:t>
            </a:r>
          </a:p>
          <a:p>
            <a:endParaRPr lang="en-US" sz="23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Condensed" pitchFamily="34" charset="0"/>
            </a:endParaRPr>
          </a:p>
          <a:p>
            <a:r>
              <a:rPr lang="en-US" sz="2300" b="1" dirty="0">
                <a:latin typeface="Bahnschrift SemiCondensed" pitchFamily="34" charset="0"/>
              </a:rPr>
              <a:t>University Representatives</a:t>
            </a:r>
          </a:p>
          <a:p>
            <a:r>
              <a:rPr lang="en-US" sz="23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SemiCondensed" pitchFamily="34" charset="0"/>
              </a:rPr>
              <a:t>Member Secretary:</a:t>
            </a:r>
            <a:r>
              <a:rPr lang="en-US" sz="2300" b="1" dirty="0">
                <a:solidFill>
                  <a:schemeClr val="accent4">
                    <a:lumMod val="50000"/>
                  </a:schemeClr>
                </a:solidFill>
                <a:latin typeface="Bahnschrift SemiCondensed" pitchFamily="34" charset="0"/>
              </a:rPr>
              <a:t> </a:t>
            </a:r>
            <a:r>
              <a:rPr lang="en-US" sz="2300" b="1" dirty="0">
                <a:latin typeface="Bahnschrift SemiCondensed" pitchFamily="34" charset="0"/>
              </a:rPr>
              <a:t>Dr. </a:t>
            </a:r>
            <a:r>
              <a:rPr lang="en-US" sz="2300" b="1" dirty="0" err="1">
                <a:latin typeface="Bahnschrift SemiCondensed" pitchFamily="34" charset="0"/>
              </a:rPr>
              <a:t>Sajeesh</a:t>
            </a:r>
            <a:r>
              <a:rPr lang="en-US" sz="2300" b="1" dirty="0">
                <a:latin typeface="Bahnschrift SemiCondensed" pitchFamily="34" charset="0"/>
              </a:rPr>
              <a:t> T H (Academic Dean)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  <a:p>
            <a:r>
              <a:rPr lang="en-US" sz="2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Condensed" pitchFamily="34" charset="0"/>
              </a:rPr>
              <a:t>		</a:t>
            </a:r>
            <a:endParaRPr lang="en-IN" sz="23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Condensed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14625" y="2181204"/>
            <a:ext cx="9486928" cy="4221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300" b="1" dirty="0"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 J Jameson</a:t>
            </a:r>
          </a:p>
          <a:p>
            <a:r>
              <a:rPr lang="en-US" sz="2300" b="1" dirty="0"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 Retina </a:t>
            </a:r>
            <a:r>
              <a:rPr lang="en-US" sz="2300" b="1" dirty="0" err="1"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Cleetus</a:t>
            </a:r>
            <a:endParaRPr lang="en-US" sz="2300" b="1" dirty="0"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  <a:p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 Krishnakumar K</a:t>
            </a:r>
          </a:p>
          <a:p>
            <a:r>
              <a:rPr lang="en-US" sz="2300" b="1" dirty="0"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 Rajesh </a:t>
            </a:r>
            <a:r>
              <a:rPr lang="en-US" sz="2300" b="1" dirty="0" err="1"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Kunjanpillai</a:t>
            </a:r>
            <a:endParaRPr lang="en-US" sz="2300" b="1" dirty="0"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  <a:p>
            <a:endParaRPr lang="en-US" sz="2300" b="1" dirty="0">
              <a:latin typeface="Bahnschrift SemiCondensed" pitchFamily="34" charset="0"/>
            </a:endParaRPr>
          </a:p>
          <a:p>
            <a:r>
              <a:rPr lang="en-US" sz="23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SemiCondensed" pitchFamily="34" charset="0"/>
              </a:rPr>
              <a:t>Dr. K V Peter, Former VC, KAU, </a:t>
            </a:r>
            <a:r>
              <a:rPr lang="en-US" sz="2300" b="1" dirty="0" err="1">
                <a:solidFill>
                  <a:schemeClr val="accent2">
                    <a:lumMod val="75000"/>
                    <a:lumOff val="25000"/>
                  </a:schemeClr>
                </a:solidFill>
                <a:latin typeface="Bahnschrift SemiCondensed" pitchFamily="34" charset="0"/>
              </a:rPr>
              <a:t>Mannuthi</a:t>
            </a:r>
            <a:endParaRPr lang="en-US" sz="2300" b="1" dirty="0">
              <a:solidFill>
                <a:schemeClr val="accent2">
                  <a:lumMod val="75000"/>
                  <a:lumOff val="25000"/>
                </a:schemeClr>
              </a:solidFill>
              <a:latin typeface="Bahnschrift SemiCondensed" pitchFamily="34" charset="0"/>
            </a:endParaRPr>
          </a:p>
          <a:p>
            <a:r>
              <a:rPr lang="en-US" sz="23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SemiCondensed" pitchFamily="34" charset="0"/>
              </a:rPr>
              <a:t>Dr. R </a:t>
            </a:r>
            <a:r>
              <a:rPr lang="en-US" sz="2300" b="1" dirty="0" err="1">
                <a:solidFill>
                  <a:schemeClr val="accent2">
                    <a:lumMod val="75000"/>
                    <a:lumOff val="25000"/>
                  </a:schemeClr>
                </a:solidFill>
                <a:latin typeface="Bahnschrift SemiCondensed" pitchFamily="34" charset="0"/>
              </a:rPr>
              <a:t>Sasidharan</a:t>
            </a:r>
            <a:r>
              <a:rPr lang="en-US" sz="23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SemiCondensed" pitchFamily="34" charset="0"/>
              </a:rPr>
              <a:t>, Former VC, CUSAT</a:t>
            </a:r>
          </a:p>
          <a:p>
            <a:r>
              <a:rPr lang="en-US" sz="23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SemiCondensed" pitchFamily="34" charset="0"/>
              </a:rPr>
              <a:t>Dr. Christy Fernandez, </a:t>
            </a:r>
            <a:r>
              <a:rPr lang="en-US" sz="2300" b="1" dirty="0" err="1">
                <a:solidFill>
                  <a:schemeClr val="accent2">
                    <a:lumMod val="75000"/>
                    <a:lumOff val="25000"/>
                  </a:schemeClr>
                </a:solidFill>
                <a:latin typeface="Bahnschrift SemiCondensed" pitchFamily="34" charset="0"/>
              </a:rPr>
              <a:t>Rtd</a:t>
            </a:r>
            <a:r>
              <a:rPr lang="en-US" sz="23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SemiCondensed" pitchFamily="34" charset="0"/>
              </a:rPr>
              <a:t>. IAS</a:t>
            </a:r>
          </a:p>
          <a:p>
            <a:r>
              <a:rPr lang="en-US" sz="23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SemiCondensed" pitchFamily="34" charset="0"/>
              </a:rPr>
              <a:t>Dr. Simon </a:t>
            </a:r>
            <a:r>
              <a:rPr lang="en-US" sz="2300" b="1" dirty="0" err="1">
                <a:solidFill>
                  <a:schemeClr val="accent2">
                    <a:lumMod val="75000"/>
                    <a:lumOff val="25000"/>
                  </a:schemeClr>
                </a:solidFill>
                <a:latin typeface="Bahnschrift SemiCondensed" pitchFamily="34" charset="0"/>
              </a:rPr>
              <a:t>Koombayil</a:t>
            </a:r>
            <a:r>
              <a:rPr lang="en-US" sz="23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Bahnschrift SemiCondensed" pitchFamily="34" charset="0"/>
              </a:rPr>
              <a:t>, Director, KIST, KUSAT</a:t>
            </a:r>
          </a:p>
          <a:p>
            <a:r>
              <a:rPr lang="en-US" sz="2300" b="1" dirty="0">
                <a:latin typeface="Bahnschrift SemiCondensed" pitchFamily="34" charset="0"/>
              </a:rPr>
              <a:t>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148946" y="2337454"/>
            <a:ext cx="4188032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group-mail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academiccouncil@alberts.edu.in</a:t>
            </a:r>
          </a:p>
        </p:txBody>
      </p:sp>
      <p:sp>
        <p:nvSpPr>
          <p:cNvPr id="9" name="Rectangle 8"/>
          <p:cNvSpPr/>
          <p:nvPr/>
        </p:nvSpPr>
        <p:spPr>
          <a:xfrm>
            <a:off x="3550126" y="0"/>
            <a:ext cx="49584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None/>
            </a:pPr>
            <a:r>
              <a:rPr lang="en-US" sz="5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Academic Council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928" y="1538012"/>
            <a:ext cx="8631122" cy="4732911"/>
          </a:xfrm>
        </p:spPr>
        <p:txBody>
          <a:bodyPr>
            <a:noAutofit/>
          </a:bodyPr>
          <a:lstStyle/>
          <a:p>
            <a:pPr lvl="1"/>
            <a:r>
              <a:rPr lang="en-US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</a:t>
            </a:r>
            <a:r>
              <a:rPr lang="en-US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Chairman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Bursar</a:t>
            </a:r>
            <a:endParaRPr lang="en-US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Academic Coordinator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Dr. Francis M. C. (Coordinator)</a:t>
            </a:r>
            <a:endParaRPr lang="e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NSS Coordinators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UBA Coordinators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Celine </a:t>
            </a:r>
            <a:r>
              <a:rPr lang="en-US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Nimisha</a:t>
            </a:r>
            <a:r>
              <a:rPr lang="en-US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Vijayan</a:t>
            </a:r>
            <a:endParaRPr lang="en-US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Ajo Pious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Francis Adarsh Albert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Silda George</a:t>
            </a:r>
          </a:p>
          <a:p>
            <a:pPr lvl="1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8825" y="-1905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Committee for Social Outreach 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72" y="1428736"/>
            <a:ext cx="9910481" cy="4781568"/>
          </a:xfrm>
        </p:spPr>
        <p:txBody>
          <a:bodyPr>
            <a:noAutofit/>
          </a:bodyPr>
          <a:lstStyle/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Manager /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Asso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. Manager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Bursar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Registrar</a:t>
            </a:r>
          </a:p>
          <a:p>
            <a:pPr lvl="1"/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Ms. </a:t>
            </a:r>
            <a:r>
              <a:rPr lang="en-I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Leeben</a:t>
            </a:r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Ann (Accountant) – Coordinator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Superintendent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Head Accountant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Ms. Ami Varghese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Ms.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Hency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Thomas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28825" y="1143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Internal Account Audit Committee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825" y="1136581"/>
            <a:ext cx="9620317" cy="4781568"/>
          </a:xfrm>
        </p:spPr>
        <p:txBody>
          <a:bodyPr>
            <a:noAutofit/>
          </a:bodyPr>
          <a:lstStyle/>
          <a:p>
            <a:pPr lvl="1"/>
            <a:r>
              <a:rPr lang="en-IN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Chairman</a:t>
            </a:r>
          </a:p>
          <a:p>
            <a:pPr lvl="1"/>
            <a:r>
              <a:rPr lang="en-IN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Chairmen</a:t>
            </a:r>
          </a:p>
          <a:p>
            <a:pPr lvl="1"/>
            <a:r>
              <a:rPr lang="en-IN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Bursar</a:t>
            </a:r>
          </a:p>
          <a:p>
            <a:pPr lvl="1"/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Principal - Coordinator</a:t>
            </a:r>
          </a:p>
          <a:p>
            <a:pPr lvl="1"/>
            <a:r>
              <a:rPr lang="en-IN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Principals</a:t>
            </a:r>
          </a:p>
          <a:p>
            <a:pPr lvl="1"/>
            <a:r>
              <a:rPr lang="en-IN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COE</a:t>
            </a:r>
          </a:p>
          <a:p>
            <a:pPr lvl="1"/>
            <a:r>
              <a:rPr lang="en-IN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Dean – Academics</a:t>
            </a:r>
          </a:p>
          <a:p>
            <a:pPr lvl="1"/>
            <a:r>
              <a:rPr lang="en-IN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Dean – Student Affairs</a:t>
            </a:r>
          </a:p>
          <a:p>
            <a:pPr lvl="1"/>
            <a:r>
              <a:rPr lang="en-IN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Dean – Research</a:t>
            </a:r>
          </a:p>
          <a:p>
            <a:pPr lvl="1"/>
            <a:r>
              <a:rPr lang="en-IN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Dean – Management</a:t>
            </a:r>
          </a:p>
          <a:p>
            <a:pPr lvl="1"/>
            <a:r>
              <a:rPr lang="en-IN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Dean – Resource Mobilization</a:t>
            </a:r>
          </a:p>
          <a:p>
            <a:pPr lvl="1"/>
            <a:r>
              <a:rPr lang="en-IN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Dean – Quality Assurance</a:t>
            </a:r>
          </a:p>
          <a:p>
            <a:pPr lvl="1"/>
            <a:r>
              <a:rPr lang="en-IN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Dean – Training &amp; Development</a:t>
            </a:r>
          </a:p>
          <a:p>
            <a:pPr lvl="1"/>
            <a:r>
              <a:rPr lang="en-IN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Assistant Coordinators (UGC / IQAC)</a:t>
            </a:r>
            <a:endParaRPr lang="en-US" sz="20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897092" y="2044902"/>
            <a:ext cx="3180483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group-mail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aaa@alberts.edu.in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8825" y="219715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Academic Audit Team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14" y="1288407"/>
            <a:ext cx="6915172" cy="4501722"/>
          </a:xfrm>
        </p:spPr>
        <p:txBody>
          <a:bodyPr>
            <a:noAutofit/>
          </a:bodyPr>
          <a:lstStyle/>
          <a:p>
            <a:pPr lvl="1"/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Chairman</a:t>
            </a:r>
            <a:endParaRPr lang="en-IN" sz="20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Dr.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Sweetha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Saji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(Coordinator)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</a:t>
            </a:r>
            <a:r>
              <a:rPr lang="en-US" sz="20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Sreerekha</a:t>
            </a: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000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Anitha</a:t>
            </a:r>
            <a:r>
              <a:rPr lang="en-US" sz="20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M V</a:t>
            </a:r>
            <a:endParaRPr lang="en-US" sz="20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0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Krishnendu</a:t>
            </a: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R</a:t>
            </a:r>
          </a:p>
          <a:p>
            <a:pPr lvl="1"/>
            <a:r>
              <a:rPr lang="en-IN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Vidhya B</a:t>
            </a:r>
          </a:p>
          <a:p>
            <a:pPr lvl="1"/>
            <a:r>
              <a:rPr lang="en-IN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Francis Adarsh Albert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Mr. </a:t>
            </a:r>
            <a:r>
              <a:rPr lang="en-US" sz="20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Lanson</a:t>
            </a: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Xavier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334375" y="2340177"/>
            <a:ext cx="2552700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pro@alberts.edu.in</a:t>
            </a:r>
          </a:p>
        </p:txBody>
      </p:sp>
      <p:sp>
        <p:nvSpPr>
          <p:cNvPr id="9" name="Rectangle 8"/>
          <p:cNvSpPr/>
          <p:nvPr/>
        </p:nvSpPr>
        <p:spPr>
          <a:xfrm>
            <a:off x="2028825" y="2667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Public Relations Committee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254175"/>
            <a:ext cx="121920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Supporting Coordinators : Media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5418" y="1105488"/>
            <a:ext cx="8667811" cy="4781568"/>
          </a:xfrm>
        </p:spPr>
        <p:txBody>
          <a:bodyPr>
            <a:noAutofit/>
          </a:bodyPr>
          <a:lstStyle/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Chairman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Principals</a:t>
            </a:r>
          </a:p>
          <a:p>
            <a:pPr lvl="1"/>
            <a:r>
              <a:rPr lang="en-IN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Dr.</a:t>
            </a:r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J. Jameson (Coordinator</a:t>
            </a:r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Asst</a:t>
            </a:r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. Prof. Ajo Pious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Nimila</a:t>
            </a:r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P J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Vijayalakshmi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Haritha</a:t>
            </a:r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Haridas</a:t>
            </a:r>
            <a:endParaRPr lang="en-US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Mr.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Arjun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Thomas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Ms.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Sanitha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Williams</a:t>
            </a:r>
            <a:endParaRPr lang="en-US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8825" y="142875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Green Initiatives Committee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35125"/>
            <a:ext cx="121920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Supporting Coordinators : Green Coordinators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742" y="927490"/>
            <a:ext cx="10354933" cy="5143536"/>
          </a:xfrm>
        </p:spPr>
        <p:txBody>
          <a:bodyPr numCol="2">
            <a:noAutofit/>
          </a:bodyPr>
          <a:lstStyle/>
          <a:p>
            <a:pPr lvl="1">
              <a:spcBef>
                <a:spcPts val="2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Chairmen</a:t>
            </a:r>
            <a:endParaRPr lang="en-IN" sz="20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>
              <a:spcBef>
                <a:spcPts val="200"/>
              </a:spcBef>
              <a:spcAft>
                <a:spcPts val="300"/>
              </a:spcAft>
            </a:pPr>
            <a:r>
              <a:rPr lang="en-IN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Principals</a:t>
            </a:r>
          </a:p>
          <a:p>
            <a:pPr lvl="1">
              <a:spcBef>
                <a:spcPts val="200"/>
              </a:spcBef>
              <a:spcAft>
                <a:spcPts val="300"/>
              </a:spcAft>
            </a:pPr>
            <a:r>
              <a:rPr lang="en-I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Asst. Prof. Sangeetha  J (Coordinator)</a:t>
            </a:r>
          </a:p>
          <a:p>
            <a:pPr lvl="1">
              <a:spcBef>
                <a:spcPts val="200"/>
              </a:spcBef>
              <a:spcAft>
                <a:spcPts val="300"/>
              </a:spcAft>
            </a:pPr>
            <a:r>
              <a:rPr lang="en-IN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</a:t>
            </a:r>
            <a:r>
              <a:rPr lang="en-IN" sz="20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Nisha</a:t>
            </a:r>
            <a:r>
              <a:rPr lang="en-IN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IN" sz="20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Thomji</a:t>
            </a:r>
            <a:endParaRPr lang="en-IN" sz="20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>
              <a:spcBef>
                <a:spcPts val="2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0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Neenu</a:t>
            </a: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Kuriakose</a:t>
            </a:r>
          </a:p>
          <a:p>
            <a:pPr lvl="1">
              <a:spcBef>
                <a:spcPts val="200"/>
              </a:spcBef>
              <a:spcAft>
                <a:spcPts val="300"/>
              </a:spcAft>
            </a:pPr>
            <a:r>
              <a:rPr lang="en-IN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Angelina </a:t>
            </a:r>
          </a:p>
          <a:p>
            <a:pPr lvl="1">
              <a:spcBef>
                <a:spcPts val="200"/>
              </a:spcBef>
              <a:spcAft>
                <a:spcPts val="300"/>
              </a:spcAft>
            </a:pPr>
            <a:r>
              <a:rPr lang="en-IN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IN" sz="20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Indu</a:t>
            </a:r>
            <a:r>
              <a:rPr lang="en-IN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George</a:t>
            </a:r>
          </a:p>
          <a:p>
            <a:pPr lvl="1">
              <a:spcBef>
                <a:spcPts val="2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Ms. </a:t>
            </a:r>
            <a:r>
              <a:rPr lang="en-US" sz="20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Lency</a:t>
            </a: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Michael</a:t>
            </a:r>
          </a:p>
          <a:p>
            <a:pPr lvl="1">
              <a:spcBef>
                <a:spcPts val="2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Mr. Joseph </a:t>
            </a:r>
            <a:r>
              <a:rPr lang="en-US" sz="20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Ralie</a:t>
            </a:r>
            <a:endParaRPr lang="en-US" sz="20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>
              <a:spcBef>
                <a:spcPts val="2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Mr. </a:t>
            </a:r>
            <a:r>
              <a:rPr lang="en-US" sz="20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Lanson</a:t>
            </a: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Xavier</a:t>
            </a:r>
          </a:p>
          <a:p>
            <a:pPr lvl="1">
              <a:spcBef>
                <a:spcPts val="2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Ms. </a:t>
            </a:r>
            <a:r>
              <a:rPr lang="en-IN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Elizabeth</a:t>
            </a:r>
            <a:r>
              <a:rPr lang="e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Jini</a:t>
            </a: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Ambrose</a:t>
            </a:r>
          </a:p>
          <a:p>
            <a:pPr lvl="1">
              <a:spcBef>
                <a:spcPts val="2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Mr. </a:t>
            </a:r>
            <a:r>
              <a:rPr lang="en-US" sz="20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Sibin</a:t>
            </a: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Joseph </a:t>
            </a:r>
          </a:p>
          <a:p>
            <a:pPr lvl="1">
              <a:spcBef>
                <a:spcPts val="2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Mr. Arun Zion</a:t>
            </a:r>
          </a:p>
          <a:p>
            <a:pPr lvl="1">
              <a:spcBef>
                <a:spcPts val="2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Mr. Evan </a:t>
            </a:r>
            <a:r>
              <a:rPr lang="en-US" sz="20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Elvin </a:t>
            </a:r>
            <a:r>
              <a:rPr lang="en-US" sz="2000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Figarado</a:t>
            </a:r>
            <a:endParaRPr lang="en-US" sz="20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>
              <a:spcBef>
                <a:spcPts val="2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Mr. Prince</a:t>
            </a:r>
          </a:p>
          <a:p>
            <a:pPr lvl="1">
              <a:spcBef>
                <a:spcPts val="2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Ms. </a:t>
            </a:r>
            <a:r>
              <a:rPr lang="en-US" sz="20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Nuba</a:t>
            </a:r>
            <a:endParaRPr lang="en-US" sz="20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>
              <a:spcBef>
                <a:spcPts val="200"/>
              </a:spcBef>
              <a:spcAft>
                <a:spcPts val="300"/>
              </a:spcAft>
            </a:pPr>
            <a:r>
              <a:rPr lang="en-US" sz="20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Student Coordinators from CS and SD (1 each)</a:t>
            </a:r>
          </a:p>
        </p:txBody>
      </p:sp>
      <p:sp>
        <p:nvSpPr>
          <p:cNvPr id="7" name="Rectangle 6"/>
          <p:cNvSpPr/>
          <p:nvPr/>
        </p:nvSpPr>
        <p:spPr>
          <a:xfrm>
            <a:off x="2085975" y="142875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E-Governance Committee (DIMC)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35125"/>
            <a:ext cx="121920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Supporting Coordinators : </a:t>
            </a:r>
            <a:r>
              <a:rPr lang="en-US" sz="3200" b="1" dirty="0" err="1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eGovernance</a:t>
            </a:r>
            <a:endParaRPr lang="en-US" sz="3200" b="1" dirty="0">
              <a:ln w="3175" cmpd="sng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72" y="1071546"/>
            <a:ext cx="8953563" cy="4781568"/>
          </a:xfrm>
        </p:spPr>
        <p:txBody>
          <a:bodyPr>
            <a:noAutofit/>
          </a:bodyPr>
          <a:lstStyle/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Chairman &amp; Manager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Principals</a:t>
            </a:r>
          </a:p>
          <a:p>
            <a:pPr lvl="1"/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Dr. Geo </a:t>
            </a:r>
            <a:r>
              <a:rPr lang="en-I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Jos</a:t>
            </a:r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Fernandez (Coordinator)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Rajesh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Kunjanpillai</a:t>
            </a:r>
            <a:endParaRPr lang="en-IN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Dr.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Jithin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Benedict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Sreenish</a:t>
            </a:r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S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Ramaswamy</a:t>
            </a:r>
            <a:endParaRPr lang="en-US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Arun Babu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Minitha</a:t>
            </a:r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Susan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7871360" y="2454477"/>
            <a:ext cx="3577690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consultancy@alberts.edu.in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8825" y="-1905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Committee for Consultancy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73" y="1494854"/>
            <a:ext cx="8001056" cy="4290590"/>
          </a:xfrm>
        </p:spPr>
        <p:txBody>
          <a:bodyPr>
            <a:noAutofit/>
          </a:bodyPr>
          <a:lstStyle/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Chairman </a:t>
            </a:r>
            <a:endParaRPr lang="en-US" sz="2400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Bursar</a:t>
            </a:r>
            <a:endParaRPr lang="en-US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Principals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Asst. Prof. Joseph Prince  -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Coordinator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Siju</a:t>
            </a:r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M Varghese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Dr</a:t>
            </a:r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Viji</a:t>
            </a:r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C 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Augustine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Sumesh</a:t>
            </a:r>
            <a:endParaRPr lang="en-US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Neetha</a:t>
            </a:r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Francis</a:t>
            </a:r>
            <a:endParaRPr lang="en-IN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Elizabeth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Reshma</a:t>
            </a:r>
            <a:endParaRPr lang="en-US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Vineetha</a:t>
            </a:r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Sankar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Mr.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Arun</a:t>
            </a:r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Zion</a:t>
            </a:r>
          </a:p>
          <a:p>
            <a:pPr lvl="1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8825" y="180975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Printing &amp; Publishing Committee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825" y="1991224"/>
            <a:ext cx="8001056" cy="3357586"/>
          </a:xfrm>
        </p:spPr>
        <p:txBody>
          <a:bodyPr>
            <a:noAutofit/>
          </a:bodyPr>
          <a:lstStyle/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itchFamily="34" charset="0"/>
              </a:rPr>
              <a:t>Vice Chairman 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Asst. Prof. Gayathri - Coordinator</a:t>
            </a:r>
            <a:endParaRPr lang="e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itchFamily="34" charset="0"/>
              </a:rPr>
              <a:t>Dr.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Sweetha</a:t>
            </a:r>
            <a:r>
              <a:rPr lang="en-US" sz="2400" dirty="0">
                <a:solidFill>
                  <a:schemeClr val="tx1"/>
                </a:solidFill>
                <a:latin typeface="Bahnschrift SemiCondense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SemiCondensed" pitchFamily="34" charset="0"/>
              </a:rPr>
              <a:t>Saji</a:t>
            </a:r>
            <a:endParaRPr lang="en-US" sz="2400" dirty="0">
              <a:solidFill>
                <a:schemeClr val="tx1"/>
              </a:solidFill>
              <a:latin typeface="Bahnschrift SemiCondensed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itchFamily="34" charset="0"/>
              </a:rPr>
              <a:t>Asst. Prof. Sebastian A. V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itchFamily="34" charset="0"/>
              </a:rPr>
              <a:t>Asst. Prof. Julian Tom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itchFamily="34" charset="0"/>
              </a:rPr>
              <a:t>Asst. Prof. Anna Thomas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itchFamily="34" charset="0"/>
              </a:rPr>
              <a:t>Asst. Prof. Anju </a:t>
            </a:r>
            <a:r>
              <a:rPr lang="en-US" sz="2400" dirty="0" err="1">
                <a:solidFill>
                  <a:schemeClr val="tx1"/>
                </a:solidFill>
                <a:latin typeface="Bahnschrift SemiCondensed" pitchFamily="34" charset="0"/>
              </a:rPr>
              <a:t>Sudhakaran</a:t>
            </a:r>
            <a:endParaRPr lang="en-US" sz="2400" dirty="0">
              <a:solidFill>
                <a:schemeClr val="tx1"/>
              </a:solidFill>
              <a:latin typeface="Bahnschrift SemiCondensed" pitchFamily="34" charset="0"/>
            </a:endParaRPr>
          </a:p>
          <a:p>
            <a:pPr lvl="1"/>
            <a:endParaRPr lang="en-US" sz="2400" dirty="0">
              <a:solidFill>
                <a:schemeClr val="tx1"/>
              </a:solidFill>
              <a:latin typeface="Bahnschrift SemiCondensed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934944" y="2216352"/>
            <a:ext cx="3637931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newsletter@alberts.edu.in</a:t>
            </a:r>
          </a:p>
        </p:txBody>
      </p:sp>
      <p:sp>
        <p:nvSpPr>
          <p:cNvPr id="8" name="Rectangle 7"/>
          <p:cNvSpPr/>
          <p:nvPr/>
        </p:nvSpPr>
        <p:spPr>
          <a:xfrm>
            <a:off x="2028825" y="171101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Albertian</a:t>
            </a:r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Newsletter Committee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175087"/>
            <a:ext cx="121920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Supporting Coordinators : Media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23" y="2165212"/>
            <a:ext cx="8001056" cy="3268060"/>
          </a:xfrm>
        </p:spPr>
        <p:txBody>
          <a:bodyPr>
            <a:noAutofit/>
          </a:bodyPr>
          <a:lstStyle/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itchFamily="34" charset="0"/>
              </a:rPr>
              <a:t>Vice Chairman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itchFamily="34" charset="0"/>
              </a:rPr>
              <a:t>Bursar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Mr. Joseph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Ralie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 - Coordinator</a:t>
            </a:r>
            <a:endParaRPr lang="e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itchFamily="34" charset="0"/>
              </a:rPr>
              <a:t>Dr. </a:t>
            </a:r>
            <a:r>
              <a:rPr lang="en-US" sz="2400" dirty="0" err="1">
                <a:solidFill>
                  <a:schemeClr val="tx1"/>
                </a:solidFill>
                <a:latin typeface="Bahnschrift SemiCondensed" pitchFamily="34" charset="0"/>
              </a:rPr>
              <a:t>Saji</a:t>
            </a:r>
            <a:r>
              <a:rPr lang="en-US" sz="2400" dirty="0">
                <a:solidFill>
                  <a:schemeClr val="tx1"/>
                </a:solidFill>
                <a:latin typeface="Bahnschrift SemiCondensed" pitchFamily="34" charset="0"/>
              </a:rPr>
              <a:t> John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itchFamily="34" charset="0"/>
              </a:rPr>
              <a:t>Asst. Prof. Devika Sujith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itchFamily="34" charset="0"/>
              </a:rPr>
              <a:t>Mr. Titus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itchFamily="34" charset="0"/>
              </a:rPr>
              <a:t>Ms. </a:t>
            </a:r>
            <a:r>
              <a:rPr lang="en-US" sz="2400" dirty="0" err="1">
                <a:solidFill>
                  <a:schemeClr val="tx1"/>
                </a:solidFill>
                <a:latin typeface="Bahnschrift SemiCondensed" pitchFamily="34" charset="0"/>
              </a:rPr>
              <a:t>Nuba</a:t>
            </a:r>
            <a:endParaRPr lang="en-US" sz="2400" dirty="0">
              <a:solidFill>
                <a:schemeClr val="tx1"/>
              </a:solidFill>
              <a:latin typeface="Bahnschrift SemiCondensed" pitchFamily="34" charset="0"/>
            </a:endParaRPr>
          </a:p>
          <a:p>
            <a:pPr lvl="1"/>
            <a:endParaRPr lang="en-US" sz="2400" b="1" dirty="0">
              <a:solidFill>
                <a:schemeClr val="accent1">
                  <a:lumMod val="75000"/>
                </a:schemeClr>
              </a:solidFill>
              <a:latin typeface="Bahnschrift SemiCondensed" pitchFamily="34" charset="0"/>
            </a:endParaRPr>
          </a:p>
          <a:p>
            <a:pPr lvl="1"/>
            <a:endParaRPr lang="en-IN" sz="2400" b="1" dirty="0">
              <a:solidFill>
                <a:schemeClr val="tx1"/>
              </a:solidFill>
              <a:latin typeface="Bahnschrift SemiCondensed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629525" y="2530677"/>
            <a:ext cx="4006934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librarian@alberts.edu.in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876425" y="123825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N" sz="4400" b="1" dirty="0">
                <a:solidFill>
                  <a:schemeClr val="accent1">
                    <a:lumMod val="50000"/>
                  </a:schemeClr>
                </a:solidFill>
                <a:latin typeface="Bahnschrift SemiCondensed" pitchFamily="34" charset="0"/>
              </a:rPr>
              <a:t>Library Committee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5992"/>
            <a:ext cx="11144328" cy="5770533"/>
          </a:xfrm>
        </p:spPr>
        <p:txBody>
          <a:bodyPr>
            <a:noAutofit/>
          </a:bodyPr>
          <a:lstStyle/>
          <a:p>
            <a:r>
              <a:rPr lang="en-IN" sz="1800" b="1" dirty="0">
                <a:solidFill>
                  <a:schemeClr val="tx1"/>
                </a:solidFill>
              </a:rPr>
              <a:t>Chairman &amp; Manager  		</a:t>
            </a:r>
            <a:r>
              <a:rPr lang="en-IN" sz="1800" b="1" dirty="0" smtClean="0">
                <a:solidFill>
                  <a:schemeClr val="tx1"/>
                </a:solidFill>
              </a:rPr>
              <a:t>- </a:t>
            </a:r>
            <a:r>
              <a:rPr lang="en-IN" sz="1800" b="1" dirty="0" err="1">
                <a:solidFill>
                  <a:schemeClr val="tx1"/>
                </a:solidFill>
              </a:rPr>
              <a:t>Dr.</a:t>
            </a:r>
            <a:r>
              <a:rPr lang="en-IN" sz="1800" b="1" dirty="0">
                <a:solidFill>
                  <a:schemeClr val="tx1"/>
                </a:solidFill>
              </a:rPr>
              <a:t> Fr. Antony </a:t>
            </a:r>
            <a:r>
              <a:rPr lang="en-IN" sz="1800" b="1" dirty="0" err="1">
                <a:solidFill>
                  <a:schemeClr val="tx1"/>
                </a:solidFill>
              </a:rPr>
              <a:t>Thoppil</a:t>
            </a:r>
            <a:endParaRPr lang="en-IN" sz="1800" b="1" dirty="0">
              <a:solidFill>
                <a:schemeClr val="tx1"/>
              </a:solidFill>
            </a:endParaRPr>
          </a:p>
          <a:p>
            <a:r>
              <a:rPr lang="en-IN" sz="1800" b="1" dirty="0">
                <a:solidFill>
                  <a:schemeClr val="tx1"/>
                </a:solidFill>
              </a:rPr>
              <a:t>Vice Chairman &amp; </a:t>
            </a:r>
            <a:r>
              <a:rPr lang="en-IN" sz="1800" b="1" dirty="0" smtClean="0">
                <a:solidFill>
                  <a:schemeClr val="tx1"/>
                </a:solidFill>
              </a:rPr>
              <a:t>Assoc. </a:t>
            </a:r>
            <a:r>
              <a:rPr lang="en-IN" sz="1800" b="1" dirty="0">
                <a:solidFill>
                  <a:schemeClr val="tx1"/>
                </a:solidFill>
              </a:rPr>
              <a:t>Manager	</a:t>
            </a:r>
            <a:r>
              <a:rPr lang="en-IN" sz="1800" b="1" dirty="0" smtClean="0">
                <a:solidFill>
                  <a:schemeClr val="tx1"/>
                </a:solidFill>
              </a:rPr>
              <a:t>- </a:t>
            </a:r>
            <a:r>
              <a:rPr lang="en-IN" sz="1800" b="1" dirty="0">
                <a:solidFill>
                  <a:schemeClr val="tx1"/>
                </a:solidFill>
              </a:rPr>
              <a:t>Fr. Christy David </a:t>
            </a:r>
            <a:r>
              <a:rPr lang="en-IN" sz="1800" b="1" dirty="0" err="1">
                <a:solidFill>
                  <a:schemeClr val="tx1"/>
                </a:solidFill>
              </a:rPr>
              <a:t>Pathiala</a:t>
            </a:r>
            <a:endParaRPr lang="en-IN" sz="1800" b="1" dirty="0">
              <a:solidFill>
                <a:schemeClr val="tx1"/>
              </a:solidFill>
            </a:endParaRPr>
          </a:p>
          <a:p>
            <a:r>
              <a:rPr lang="en-IN" sz="1800" b="1" dirty="0">
                <a:solidFill>
                  <a:schemeClr val="tx1"/>
                </a:solidFill>
              </a:rPr>
              <a:t>Vice Chairman &amp; Registrar 	- </a:t>
            </a:r>
            <a:r>
              <a:rPr lang="en-IN" sz="1800" b="1" dirty="0" smtClean="0">
                <a:solidFill>
                  <a:schemeClr val="tx1"/>
                </a:solidFill>
              </a:rPr>
              <a:t>Fr</a:t>
            </a:r>
            <a:r>
              <a:rPr lang="en-IN" sz="1800" b="1" dirty="0">
                <a:solidFill>
                  <a:schemeClr val="tx1"/>
                </a:solidFill>
              </a:rPr>
              <a:t>. John Christopher </a:t>
            </a:r>
            <a:r>
              <a:rPr lang="en-IN" sz="1800" b="1" dirty="0" err="1">
                <a:solidFill>
                  <a:schemeClr val="tx1"/>
                </a:solidFill>
              </a:rPr>
              <a:t>Vadassery</a:t>
            </a:r>
            <a:endParaRPr lang="en-IN" sz="1800" b="1" dirty="0">
              <a:solidFill>
                <a:schemeClr val="tx1"/>
              </a:solidFill>
            </a:endParaRPr>
          </a:p>
          <a:p>
            <a:r>
              <a:rPr lang="en-IN" sz="1800" b="1" dirty="0">
                <a:solidFill>
                  <a:schemeClr val="tx1"/>
                </a:solidFill>
              </a:rPr>
              <a:t>Bursar			</a:t>
            </a:r>
            <a:r>
              <a:rPr lang="en-IN" sz="1800" b="1" dirty="0" smtClean="0">
                <a:solidFill>
                  <a:schemeClr val="tx1"/>
                </a:solidFill>
              </a:rPr>
              <a:t>- </a:t>
            </a:r>
            <a:r>
              <a:rPr lang="en-IN" sz="1800" b="1" dirty="0">
                <a:solidFill>
                  <a:schemeClr val="tx1"/>
                </a:solidFill>
              </a:rPr>
              <a:t>Fr. Jenson </a:t>
            </a:r>
            <a:r>
              <a:rPr lang="en-IN" sz="1800" b="1" dirty="0" err="1">
                <a:solidFill>
                  <a:schemeClr val="tx1"/>
                </a:solidFill>
              </a:rPr>
              <a:t>Livera</a:t>
            </a:r>
            <a:r>
              <a:rPr lang="en-IN" sz="1800" b="1" dirty="0">
                <a:solidFill>
                  <a:schemeClr val="tx1"/>
                </a:solidFill>
              </a:rPr>
              <a:t> </a:t>
            </a:r>
            <a:r>
              <a:rPr lang="en-IN" sz="1800" b="1" dirty="0" err="1">
                <a:solidFill>
                  <a:schemeClr val="tx1"/>
                </a:solidFill>
              </a:rPr>
              <a:t>Ithithara</a:t>
            </a:r>
            <a:endParaRPr lang="en-IN" sz="1800" b="1" dirty="0">
              <a:solidFill>
                <a:schemeClr val="tx1"/>
              </a:solidFill>
            </a:endParaRPr>
          </a:p>
          <a:p>
            <a:r>
              <a:rPr lang="en-IN" sz="1800" b="1" dirty="0">
                <a:solidFill>
                  <a:schemeClr val="tx1"/>
                </a:solidFill>
              </a:rPr>
              <a:t>Sports Campus in Charge	</a:t>
            </a:r>
            <a:r>
              <a:rPr lang="en-IN" sz="1800" b="1" dirty="0" smtClean="0">
                <a:solidFill>
                  <a:schemeClr val="tx1"/>
                </a:solidFill>
              </a:rPr>
              <a:t>- </a:t>
            </a:r>
            <a:r>
              <a:rPr lang="en-IN" sz="1800" b="1" dirty="0">
                <a:solidFill>
                  <a:schemeClr val="tx1"/>
                </a:solidFill>
              </a:rPr>
              <a:t>Fr. Vincent </a:t>
            </a:r>
            <a:r>
              <a:rPr lang="en-IN" sz="1800" b="1" dirty="0" err="1">
                <a:solidFill>
                  <a:schemeClr val="tx1"/>
                </a:solidFill>
              </a:rPr>
              <a:t>Naduvilaparambil</a:t>
            </a:r>
            <a:endParaRPr lang="en-IN" sz="1800" dirty="0">
              <a:solidFill>
                <a:schemeClr val="tx1"/>
              </a:solidFill>
            </a:endParaRPr>
          </a:p>
          <a:p>
            <a:endParaRPr lang="en-IN" sz="18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IN" sz="1800" b="1" dirty="0">
                <a:solidFill>
                  <a:schemeClr val="tx1"/>
                </a:solidFill>
              </a:rPr>
              <a:t>				</a:t>
            </a:r>
          </a:p>
          <a:p>
            <a:r>
              <a:rPr lang="en-IN" sz="1800" b="1" dirty="0">
                <a:solidFill>
                  <a:schemeClr val="tx1"/>
                </a:solidFill>
              </a:rPr>
              <a:t>Principal			</a:t>
            </a:r>
            <a:r>
              <a:rPr lang="en-IN" sz="1800" b="1" dirty="0" smtClean="0">
                <a:solidFill>
                  <a:schemeClr val="tx1"/>
                </a:solidFill>
              </a:rPr>
              <a:t>	- </a:t>
            </a:r>
            <a:r>
              <a:rPr lang="en-IN" sz="1800" b="1" dirty="0" err="1" smtClean="0">
                <a:solidFill>
                  <a:schemeClr val="tx1"/>
                </a:solidFill>
              </a:rPr>
              <a:t>Dr</a:t>
            </a:r>
            <a:r>
              <a:rPr lang="en-IN" sz="1800" b="1" dirty="0" err="1">
                <a:solidFill>
                  <a:schemeClr val="tx1"/>
                </a:solidFill>
              </a:rPr>
              <a:t>.</a:t>
            </a:r>
            <a:r>
              <a:rPr lang="en-IN" sz="1800" b="1" dirty="0">
                <a:solidFill>
                  <a:schemeClr val="tx1"/>
                </a:solidFill>
              </a:rPr>
              <a:t> </a:t>
            </a:r>
            <a:r>
              <a:rPr lang="en-IN" sz="1800" b="1" dirty="0" err="1">
                <a:solidFill>
                  <a:schemeClr val="tx1"/>
                </a:solidFill>
              </a:rPr>
              <a:t>Bijoy</a:t>
            </a:r>
            <a:r>
              <a:rPr lang="en-IN" sz="1800" b="1" dirty="0">
                <a:solidFill>
                  <a:schemeClr val="tx1"/>
                </a:solidFill>
              </a:rPr>
              <a:t> V  M</a:t>
            </a:r>
          </a:p>
          <a:p>
            <a:r>
              <a:rPr lang="en-IN" sz="1800" b="1" dirty="0">
                <a:solidFill>
                  <a:schemeClr val="tx1"/>
                </a:solidFill>
              </a:rPr>
              <a:t>Vice Principal </a:t>
            </a:r>
            <a:r>
              <a:rPr lang="en-IN" sz="1800" b="1" dirty="0" smtClean="0">
                <a:solidFill>
                  <a:schemeClr val="tx1"/>
                </a:solidFill>
              </a:rPr>
              <a:t>and </a:t>
            </a:r>
            <a:r>
              <a:rPr lang="en-IN" sz="1800" b="1" dirty="0">
                <a:solidFill>
                  <a:schemeClr val="tx1"/>
                </a:solidFill>
              </a:rPr>
              <a:t>		</a:t>
            </a:r>
            <a:r>
              <a:rPr lang="en-IN" sz="1800" b="1" dirty="0" smtClean="0">
                <a:solidFill>
                  <a:schemeClr val="tx1"/>
                </a:solidFill>
              </a:rPr>
              <a:t>	- </a:t>
            </a:r>
            <a:r>
              <a:rPr lang="en-US" sz="1800" b="1" dirty="0" smtClean="0">
                <a:solidFill>
                  <a:schemeClr val="tx1"/>
                </a:solidFill>
              </a:rPr>
              <a:t>Dr</a:t>
            </a:r>
            <a:r>
              <a:rPr lang="en-US" sz="1800" b="1" dirty="0">
                <a:solidFill>
                  <a:schemeClr val="tx1"/>
                </a:solidFill>
              </a:rPr>
              <a:t>. Augustine K. J</a:t>
            </a:r>
            <a:r>
              <a:rPr lang="en-IN" sz="1800" b="1" dirty="0">
                <a:solidFill>
                  <a:schemeClr val="tx1"/>
                </a:solidFill>
              </a:rPr>
              <a:t/>
            </a:r>
            <a:br>
              <a:rPr lang="en-IN" sz="1800" b="1" dirty="0">
                <a:solidFill>
                  <a:schemeClr val="tx1"/>
                </a:solidFill>
              </a:rPr>
            </a:br>
            <a:r>
              <a:rPr lang="en-IN" sz="1800" b="1" dirty="0" smtClean="0">
                <a:solidFill>
                  <a:schemeClr val="tx1"/>
                </a:solidFill>
              </a:rPr>
              <a:t>Academic Co-ordinator</a:t>
            </a:r>
            <a:r>
              <a:rPr lang="en-IN" sz="1800" b="1" dirty="0">
                <a:solidFill>
                  <a:schemeClr val="tx1"/>
                </a:solidFill>
              </a:rPr>
              <a:t>	</a:t>
            </a:r>
            <a:r>
              <a:rPr lang="en-IN" sz="1800" b="1" dirty="0" smtClean="0">
                <a:solidFill>
                  <a:schemeClr val="tx1"/>
                </a:solidFill>
              </a:rPr>
              <a:t>      </a:t>
            </a:r>
            <a:r>
              <a:rPr lang="en-IN" sz="1800" b="1" dirty="0">
                <a:solidFill>
                  <a:schemeClr val="tx1"/>
                </a:solidFill>
              </a:rPr>
              <a:t>	</a:t>
            </a:r>
          </a:p>
          <a:p>
            <a:r>
              <a:rPr lang="en-IN" sz="1800" b="1" dirty="0">
                <a:solidFill>
                  <a:schemeClr val="tx1"/>
                </a:solidFill>
              </a:rPr>
              <a:t>Vice Principal 		</a:t>
            </a:r>
            <a:r>
              <a:rPr lang="en-IN" sz="1800" b="1" dirty="0" smtClean="0">
                <a:solidFill>
                  <a:schemeClr val="tx1"/>
                </a:solidFill>
              </a:rPr>
              <a:t>	- </a:t>
            </a:r>
            <a:r>
              <a:rPr lang="en-IN" sz="1800" b="1" dirty="0" err="1" smtClean="0">
                <a:solidFill>
                  <a:schemeClr val="tx1"/>
                </a:solidFill>
              </a:rPr>
              <a:t>Dr</a:t>
            </a:r>
            <a:r>
              <a:rPr lang="en-IN" sz="1800" b="1" dirty="0" err="1">
                <a:solidFill>
                  <a:schemeClr val="tx1"/>
                </a:solidFill>
              </a:rPr>
              <a:t>.</a:t>
            </a:r>
            <a:r>
              <a:rPr lang="en-IN" sz="1800" b="1" dirty="0">
                <a:solidFill>
                  <a:schemeClr val="tx1"/>
                </a:solidFill>
              </a:rPr>
              <a:t> Retina </a:t>
            </a:r>
            <a:r>
              <a:rPr lang="en-IN" sz="1800" b="1" dirty="0" err="1">
                <a:solidFill>
                  <a:schemeClr val="tx1"/>
                </a:solidFill>
              </a:rPr>
              <a:t>Cleetus</a:t>
            </a:r>
            <a:endParaRPr lang="en-IN" sz="1800" b="1" dirty="0">
              <a:solidFill>
                <a:schemeClr val="tx1"/>
              </a:solidFill>
            </a:endParaRPr>
          </a:p>
          <a:p>
            <a:r>
              <a:rPr lang="en-IN" sz="1800" b="1" dirty="0">
                <a:solidFill>
                  <a:schemeClr val="tx1"/>
                </a:solidFill>
              </a:rPr>
              <a:t>Asst. Academic Co-ordinator	</a:t>
            </a:r>
            <a:r>
              <a:rPr lang="en-IN" sz="1800" b="1" dirty="0" smtClean="0">
                <a:solidFill>
                  <a:schemeClr val="tx1"/>
                </a:solidFill>
              </a:rPr>
              <a:t>	- Mr</a:t>
            </a:r>
            <a:r>
              <a:rPr lang="en-IN" sz="1800" b="1" dirty="0">
                <a:solidFill>
                  <a:schemeClr val="tx1"/>
                </a:solidFill>
              </a:rPr>
              <a:t>. </a:t>
            </a:r>
            <a:r>
              <a:rPr lang="en-IN" sz="1800" b="1" dirty="0" err="1">
                <a:solidFill>
                  <a:schemeClr val="tx1"/>
                </a:solidFill>
              </a:rPr>
              <a:t>Ojes</a:t>
            </a:r>
            <a:r>
              <a:rPr lang="en-IN" sz="1800" b="1" dirty="0">
                <a:solidFill>
                  <a:schemeClr val="tx1"/>
                </a:solidFill>
              </a:rPr>
              <a:t> Xavier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7928908" y="4027455"/>
            <a:ext cx="3934156" cy="560718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principal@alberts.edu.in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928908" y="4796677"/>
            <a:ext cx="3934156" cy="53405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viceprincipal@alberts.edu.in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928908" y="1657349"/>
            <a:ext cx="4061328" cy="1971676"/>
          </a:xfrm>
          <a:prstGeom prst="wedgeRoundRectCallout">
            <a:avLst>
              <a:gd name="adj1" fmla="val -18151"/>
              <a:gd name="adj2" fmla="val -54803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e-mails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chairman@alberts.edu.in 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am@alberts.edu.in 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vicechairman@alberts.edu.in 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bursar@alberts.edu.in 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registrar@alberts.edu.in </a:t>
            </a:r>
          </a:p>
          <a:p>
            <a:pPr algn="ctr"/>
            <a:endParaRPr lang="en-US" b="1" dirty="0">
              <a:solidFill>
                <a:schemeClr val="bg1">
                  <a:lumMod val="95000"/>
                </a:schemeClr>
              </a:solidFill>
              <a:latin typeface="Bahnschrift SemiCondens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2977" y="209550"/>
            <a:ext cx="40527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None/>
            </a:pPr>
            <a:r>
              <a:rPr lang="en-US" sz="5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Office Bearers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724" y="871519"/>
            <a:ext cx="8866901" cy="5489383"/>
          </a:xfrm>
        </p:spPr>
        <p:txBody>
          <a:bodyPr>
            <a:noAutofit/>
          </a:bodyPr>
          <a:lstStyle/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itchFamily="34" charset="0"/>
              </a:rPr>
              <a:t>Vice Chairman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itchFamily="34" charset="0"/>
              </a:rPr>
              <a:t>Vice Principals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itchFamily="34" charset="0"/>
              </a:rPr>
              <a:t>Bursar</a:t>
            </a:r>
            <a:endParaRPr lang="en-IN" sz="2400" dirty="0">
              <a:solidFill>
                <a:schemeClr val="tx1"/>
              </a:solidFill>
              <a:latin typeface="Bahnschrift SemiCondensed" pitchFamily="34" charset="0"/>
            </a:endParaRPr>
          </a:p>
          <a:p>
            <a:pPr lvl="1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Dr.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Manju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Das (Coordinator &amp; Placement Officer)</a:t>
            </a:r>
            <a:endParaRPr lang="e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itchFamily="34" charset="0"/>
              </a:rPr>
              <a:t>Asst. Prof. </a:t>
            </a:r>
            <a:r>
              <a:rPr lang="en-US" sz="2400" dirty="0" err="1">
                <a:solidFill>
                  <a:schemeClr val="tx1"/>
                </a:solidFill>
                <a:latin typeface="Bahnschrift SemiCondensed" pitchFamily="34" charset="0"/>
              </a:rPr>
              <a:t>Rency</a:t>
            </a:r>
            <a:r>
              <a:rPr lang="en-US" sz="2400" dirty="0">
                <a:solidFill>
                  <a:schemeClr val="tx1"/>
                </a:solidFill>
                <a:latin typeface="Bahnschrift SemiCondensed" pitchFamily="34" charset="0"/>
              </a:rPr>
              <a:t> Joseph (Asst. Placement Officer)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itchFamily="34" charset="0"/>
              </a:rPr>
              <a:t>Asst. Prof. Sayeed Mohammed (Asst. Placement Officer</a:t>
            </a:r>
            <a:r>
              <a:rPr lang="en-US" sz="2400" dirty="0" smtClean="0">
                <a:solidFill>
                  <a:schemeClr val="tx1"/>
                </a:solidFill>
                <a:latin typeface="Bahnschrift SemiCondensed" pitchFamily="34" charset="0"/>
              </a:rPr>
              <a:t>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Bahnschrift SemiCondensed" pitchFamily="34" charset="0"/>
              </a:rPr>
              <a:t>Asst. Prof. Sunil Joy (</a:t>
            </a:r>
            <a:r>
              <a:rPr lang="en-US" sz="2400" dirty="0">
                <a:solidFill>
                  <a:schemeClr val="tx1"/>
                </a:solidFill>
                <a:latin typeface="Bahnschrift SemiCondensed" pitchFamily="34" charset="0"/>
              </a:rPr>
              <a:t>Asst. Placement Officer)</a:t>
            </a:r>
            <a:endParaRPr lang="en-IN" sz="2400" dirty="0">
              <a:solidFill>
                <a:schemeClr val="tx1"/>
              </a:solidFill>
              <a:latin typeface="Bahnschrift SemiCondensed" pitchFamily="34" charset="0"/>
            </a:endParaRPr>
          </a:p>
          <a:p>
            <a:pPr lvl="1"/>
            <a:r>
              <a:rPr lang="en-IN" sz="2400" dirty="0" err="1">
                <a:solidFill>
                  <a:schemeClr val="tx1"/>
                </a:solidFill>
                <a:latin typeface="Bahnschrift SemiCondensed" pitchFamily="34" charset="0"/>
              </a:rPr>
              <a:t>Dr.</a:t>
            </a:r>
            <a:r>
              <a:rPr lang="en-IN" sz="2400" dirty="0">
                <a:solidFill>
                  <a:schemeClr val="tx1"/>
                </a:solidFill>
                <a:latin typeface="Bahnschrift SemiCondensed" pitchFamily="34" charset="0"/>
              </a:rPr>
              <a:t> Anisha S</a:t>
            </a:r>
          </a:p>
          <a:p>
            <a:pPr lvl="1"/>
            <a:r>
              <a:rPr lang="en-IN" sz="2400" dirty="0" err="1">
                <a:solidFill>
                  <a:schemeClr val="tx1"/>
                </a:solidFill>
                <a:latin typeface="Bahnschrift SemiCondensed" pitchFamily="34" charset="0"/>
              </a:rPr>
              <a:t>Dr.</a:t>
            </a:r>
            <a:r>
              <a:rPr lang="en-IN" sz="2400" dirty="0">
                <a:solidFill>
                  <a:schemeClr val="tx1"/>
                </a:solidFill>
                <a:latin typeface="Bahnschrift SemiCondensed" pitchFamily="34" charset="0"/>
              </a:rPr>
              <a:t> Viji C. S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itchFamily="34" charset="0"/>
              </a:rPr>
              <a:t>Asst. Prof. Serine </a:t>
            </a:r>
            <a:r>
              <a:rPr lang="en-IN" sz="2400" dirty="0" err="1">
                <a:solidFill>
                  <a:schemeClr val="tx1"/>
                </a:solidFill>
                <a:latin typeface="Bahnschrift SemiCondensed" pitchFamily="34" charset="0"/>
              </a:rPr>
              <a:t>Sajan</a:t>
            </a:r>
            <a:endParaRPr lang="en-IN" sz="2400" dirty="0">
              <a:solidFill>
                <a:schemeClr val="tx1"/>
              </a:solidFill>
              <a:latin typeface="Bahnschrift SemiCondensed" pitchFamily="34" charset="0"/>
            </a:endParaRP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itchFamily="34" charset="0"/>
              </a:rPr>
              <a:t>Asst. Prof. Asha Thomas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8486774" y="2530677"/>
            <a:ext cx="3330659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placements@alberts.edu.in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8825" y="1905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N" sz="4400" b="1" dirty="0">
                <a:solidFill>
                  <a:schemeClr val="accent1">
                    <a:lumMod val="50000"/>
                  </a:schemeClr>
                </a:solidFill>
                <a:latin typeface="Bahnschrift SemiCondensed" pitchFamily="34" charset="0"/>
              </a:rPr>
              <a:t>Placement Cell &amp; Career Guidance</a:t>
            </a:r>
            <a:endParaRPr lang="en-IN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244650"/>
            <a:ext cx="121920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Supporting Coordinators :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Placement &amp; Career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247" y="1285876"/>
            <a:ext cx="8286808" cy="4781568"/>
          </a:xfrm>
        </p:spPr>
        <p:txBody>
          <a:bodyPr>
            <a:noAutofit/>
          </a:bodyPr>
          <a:lstStyle/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Chairman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Principals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Prof.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Drishya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Reghuvaran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– Coordinator</a:t>
            </a:r>
            <a:endParaRPr lang="e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Nify</a:t>
            </a:r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Benny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Jitha</a:t>
            </a:r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G Nair</a:t>
            </a:r>
            <a:endParaRPr lang="en-IN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Indu</a:t>
            </a:r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George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Sneha Pillai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Prof.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Navya</a:t>
            </a:r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K 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29389" y="1428736"/>
            <a:ext cx="5581651" cy="47815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8048624" y="2420150"/>
            <a:ext cx="2918029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mcc@alberts.edu.in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8825" y="142875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Mentoring &amp; </a:t>
            </a:r>
            <a:r>
              <a:rPr lang="en-US" sz="4400" b="1" dirty="0" err="1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Counselling</a:t>
            </a:r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Cell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549" y="1124291"/>
            <a:ext cx="8763061" cy="4781568"/>
          </a:xfrm>
        </p:spPr>
        <p:txBody>
          <a:bodyPr>
            <a:noAutofit/>
          </a:bodyPr>
          <a:lstStyle/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Principal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Chairman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Bursar</a:t>
            </a:r>
            <a:endParaRPr lang="en-IN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Prof. </a:t>
            </a:r>
            <a:r>
              <a:rPr lang="en-I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Jeema</a:t>
            </a:r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Jose (Coordinator)</a:t>
            </a:r>
          </a:p>
          <a:p>
            <a:pPr lvl="1"/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Dr.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Francis M. C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Prof.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Mary Joseph</a:t>
            </a:r>
          </a:p>
          <a:p>
            <a:pPr lvl="1"/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Dr.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Jincy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Joseph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Augustine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Sumesh</a:t>
            </a:r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C. J.</a:t>
            </a:r>
            <a:endParaRPr lang="en-IN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Anju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Sudhakaran</a:t>
            </a:r>
            <a:endParaRPr lang="en-US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Vidhya Vijayan</a:t>
            </a:r>
            <a:endParaRPr lang="en-IN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8825" y="1143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Program Committee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44650"/>
            <a:ext cx="121920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Supporting Coordinators :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Arts &amp; Program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749" y="1176324"/>
            <a:ext cx="7620053" cy="4781568"/>
          </a:xfrm>
        </p:spPr>
        <p:txBody>
          <a:bodyPr>
            <a:noAutofit/>
          </a:bodyPr>
          <a:lstStyle/>
          <a:p>
            <a:pPr lvl="1"/>
            <a:r>
              <a:rPr lang="en-I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Vibin</a:t>
            </a:r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M. </a:t>
            </a:r>
            <a:b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2400" b="1" dirty="0">
                <a:solidFill>
                  <a:schemeClr val="tx1"/>
                </a:solidFill>
              </a:rPr>
              <a:t>		(NCC Naval Wing)</a:t>
            </a:r>
          </a:p>
          <a:p>
            <a:pPr lvl="1"/>
            <a:endParaRPr lang="en-IN" sz="2400" b="1" dirty="0">
              <a:solidFill>
                <a:schemeClr val="tx1"/>
              </a:solidFill>
            </a:endParaRPr>
          </a:p>
          <a:p>
            <a:pPr lvl="1"/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I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Sabu</a:t>
            </a:r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 C</a:t>
            </a:r>
            <a:b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2400" b="1" dirty="0">
                <a:solidFill>
                  <a:schemeClr val="tx1"/>
                </a:solidFill>
              </a:rPr>
              <a:t>		(NCC Air Wing)</a:t>
            </a:r>
          </a:p>
          <a:p>
            <a:pPr lvl="1"/>
            <a:endParaRPr lang="en-IN" sz="2400" b="1" dirty="0">
              <a:solidFill>
                <a:schemeClr val="tx1"/>
              </a:solidFill>
            </a:endParaRPr>
          </a:p>
          <a:p>
            <a:pPr lvl="1"/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 </a:t>
            </a:r>
            <a:r>
              <a:rPr lang="en-I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</a:t>
            </a:r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John </a:t>
            </a:r>
            <a:r>
              <a:rPr lang="en-I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Sinoj</a:t>
            </a:r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2400" b="1" dirty="0">
                <a:solidFill>
                  <a:schemeClr val="tx1"/>
                </a:solidFill>
              </a:rPr>
              <a:t>		(NCC Army Wing)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8825" y="142875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NCC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482" y="956634"/>
            <a:ext cx="9296427" cy="4781568"/>
          </a:xfrm>
        </p:spPr>
        <p:txBody>
          <a:bodyPr>
            <a:noAutofit/>
          </a:bodyPr>
          <a:lstStyle/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Principal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Registrar</a:t>
            </a:r>
            <a:endParaRPr lang="en-IN" sz="28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Prof. Francis M C (Coordinator)</a:t>
            </a:r>
          </a:p>
          <a:p>
            <a:pPr lvl="1"/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Asst. </a:t>
            </a:r>
            <a:r>
              <a:rPr lang="en-IN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Prof.</a:t>
            </a:r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IN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Sumisha</a:t>
            </a:r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E S (Asst. Coordinator)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Kripamariya</a:t>
            </a:r>
            <a:endParaRPr lang="en-IN" sz="28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8825" y="161925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NSS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446" y="1685904"/>
            <a:ext cx="9732057" cy="3810412"/>
          </a:xfrm>
        </p:spPr>
        <p:txBody>
          <a:bodyPr>
            <a:noAutofit/>
          </a:bodyPr>
          <a:lstStyle/>
          <a:p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Chairman &amp; Manager</a:t>
            </a:r>
          </a:p>
          <a:p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</a:t>
            </a:r>
            <a:r>
              <a:rPr lang="en-IN" sz="28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Chairman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Bursar</a:t>
            </a:r>
            <a:endParaRPr lang="en-IN" sz="28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Principals</a:t>
            </a:r>
          </a:p>
          <a:p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Dr. Geo G Fernandez </a:t>
            </a:r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(Coordinator &amp; UBA Coordinator)</a:t>
            </a:r>
            <a:endParaRPr lang="e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Dr.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Jithin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Benedict (IEDC Nodal Officer)</a:t>
            </a:r>
          </a:p>
          <a:p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Prof.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Silda George</a:t>
            </a:r>
          </a:p>
          <a:p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Mahalakshmi Sankar</a:t>
            </a:r>
          </a:p>
          <a:p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IIC (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Alberts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)</a:t>
            </a:r>
          </a:p>
          <a:p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IIC (AIM)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8306667" y="2149677"/>
            <a:ext cx="3653642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Bahnschrift SemiCondensed" pitchFamily="34" charset="0"/>
              </a:rPr>
              <a:t>iedc@alberts.edu.in</a:t>
            </a:r>
          </a:p>
        </p:txBody>
      </p:sp>
      <p:sp>
        <p:nvSpPr>
          <p:cNvPr id="8" name="Rectangle 7"/>
          <p:cNvSpPr/>
          <p:nvPr/>
        </p:nvSpPr>
        <p:spPr>
          <a:xfrm>
            <a:off x="2028825" y="156225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Albertian</a:t>
            </a:r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Incubation Centre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525" y="6254175"/>
            <a:ext cx="121920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Supporting Coordinators :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IEDC/IIC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7451" y="1314437"/>
            <a:ext cx="7810555" cy="478156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Principal</a:t>
            </a:r>
          </a:p>
          <a:p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Dr. Nisha  V S</a:t>
            </a:r>
            <a:endParaRPr lang="en-IN" sz="28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Asst. Prof.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Kripa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ariya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(Coordinator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)</a:t>
            </a:r>
          </a:p>
          <a:p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Dr. </a:t>
            </a:r>
            <a:r>
              <a:rPr lang="en-US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Jithu</a:t>
            </a:r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Paul</a:t>
            </a:r>
            <a:endParaRPr lang="e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Asst. Prof. Vijayalakshmi C G</a:t>
            </a:r>
          </a:p>
          <a:p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Asst. Prof. Anu Vinod</a:t>
            </a:r>
          </a:p>
          <a:p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Mr. Arun Zion</a:t>
            </a:r>
            <a:endParaRPr lang="en-IN" sz="28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8825" y="1143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smtClean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Medical </a:t>
            </a:r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Care </a:t>
            </a:r>
            <a:r>
              <a:rPr lang="en-US" sz="4400" b="1" dirty="0" err="1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Commitee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76" y="1162037"/>
            <a:ext cx="7810555" cy="478156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Chairman</a:t>
            </a:r>
          </a:p>
          <a:p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Principals</a:t>
            </a:r>
          </a:p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Asst. Prof.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Sumisha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E S (Coordinator)</a:t>
            </a:r>
            <a:endParaRPr lang="e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Francis M C</a:t>
            </a:r>
          </a:p>
          <a:p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Remya</a:t>
            </a:r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S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8825" y="230907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Albertian</a:t>
            </a:r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Blood Cell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5076" y="1104885"/>
            <a:ext cx="6667547" cy="478156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Principals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Asst. Prof.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Steffy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Rozario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(Coordinator)</a:t>
            </a:r>
          </a:p>
          <a:p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Francis M C</a:t>
            </a:r>
          </a:p>
          <a:p>
            <a:r>
              <a:rPr lang="en-US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</a:t>
            </a:r>
            <a:r>
              <a:rPr lang="en-US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Renjithkumar</a:t>
            </a:r>
            <a:r>
              <a:rPr lang="en-US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C</a:t>
            </a:r>
            <a:endParaRPr lang="en-US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Sebastian A V</a:t>
            </a:r>
            <a:endParaRPr lang="en-US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Remya</a:t>
            </a:r>
            <a:r>
              <a:rPr lang="en-US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Vishwanathan</a:t>
            </a:r>
            <a:endParaRPr lang="en-US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Sharon Hilary</a:t>
            </a:r>
          </a:p>
          <a:p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Indu</a:t>
            </a:r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George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2625" y="16509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Happiness Program Committee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76" y="1571612"/>
            <a:ext cx="8382059" cy="4781568"/>
          </a:xfrm>
        </p:spPr>
        <p:txBody>
          <a:bodyPr>
            <a:noAutofit/>
          </a:bodyPr>
          <a:lstStyle/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Chairman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Bursar</a:t>
            </a:r>
          </a:p>
          <a:p>
            <a:pPr lvl="1"/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Bro. Edwin (Coordinator)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Bro. </a:t>
            </a:r>
            <a:r>
              <a:rPr lang="en-IN" sz="2800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Rimesh</a:t>
            </a:r>
            <a:endParaRPr lang="en-IN" sz="28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Mrs.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Leeben</a:t>
            </a:r>
            <a:endParaRPr lang="en-IN" sz="2800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Mr. </a:t>
            </a:r>
            <a:r>
              <a:rPr lang="en-US" sz="2800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Arun</a:t>
            </a:r>
            <a:r>
              <a:rPr lang="en-US" sz="28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Raj</a:t>
            </a:r>
            <a:endParaRPr lang="en-IN" sz="28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endParaRPr lang="en-IN" sz="2800" b="1" dirty="0">
              <a:solidFill>
                <a:schemeClr val="tx1"/>
              </a:solidFill>
            </a:endParaRPr>
          </a:p>
          <a:p>
            <a:pPr lvl="1"/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8825" y="1905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Canteen Committee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8020361" y="5315565"/>
            <a:ext cx="3548743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exam@alberts.edu.in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383" y="2323124"/>
            <a:ext cx="10609907" cy="353635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Controller of Exams	- </a:t>
            </a:r>
            <a:r>
              <a:rPr lang="en-IN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Lizzy Mathew</a:t>
            </a:r>
          </a:p>
          <a:p>
            <a:pPr>
              <a:spcAft>
                <a:spcPts val="0"/>
              </a:spcAft>
            </a:pP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Deputy COE		-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 Prof. Golda M Joseph </a:t>
            </a:r>
            <a:endParaRPr lang="en-IN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0"/>
              </a:spcAft>
            </a:pP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Deputy COE		- </a:t>
            </a:r>
            <a:r>
              <a:rPr lang="en-IN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Nisha </a:t>
            </a:r>
            <a:r>
              <a:rPr lang="en-IN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Thomji</a:t>
            </a: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Varghese</a:t>
            </a:r>
          </a:p>
          <a:p>
            <a:pPr>
              <a:spcAft>
                <a:spcPts val="0"/>
              </a:spcAft>
            </a:pP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COEs	    	</a:t>
            </a:r>
            <a:b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- </a:t>
            </a:r>
            <a:r>
              <a:rPr lang="en-IN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Linda George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- </a:t>
            </a:r>
            <a:r>
              <a:rPr lang="en-IN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Helen Mary 		 - Asst. Prof. Alex Kuriakose</a:t>
            </a:r>
            <a:b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- </a:t>
            </a:r>
            <a:r>
              <a:rPr lang="en-IN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Anjana R		 - Asst. Prof. </a:t>
            </a:r>
            <a:r>
              <a:rPr lang="en-IN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Neeraja</a:t>
            </a: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 S </a:t>
            </a:r>
          </a:p>
          <a:p>
            <a:pPr marL="0" indent="0">
              <a:buNone/>
            </a:pP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- </a:t>
            </a:r>
            <a:r>
              <a:rPr lang="en-IN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Soumya T </a:t>
            </a:r>
            <a:r>
              <a:rPr lang="en-IN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Cyriac</a:t>
            </a: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- Asst. Prof. </a:t>
            </a:r>
            <a:r>
              <a:rPr lang="en-IN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Miline</a:t>
            </a: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Bridget</a:t>
            </a:r>
          </a:p>
          <a:p>
            <a:pPr marL="0" indent="0">
              <a:buNone/>
            </a:pP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- </a:t>
            </a:r>
            <a:r>
              <a:rPr lang="en-IN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Liz Mary 		 - Asst. Prof. Anjana C M 		</a:t>
            </a:r>
          </a:p>
          <a:p>
            <a:pPr marL="0" indent="0">
              <a:buNone/>
            </a:pP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- </a:t>
            </a:r>
            <a:r>
              <a:rPr lang="en-IN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Deepthi Augustine 		 		</a:t>
            </a:r>
          </a:p>
          <a:p>
            <a:pPr>
              <a:spcAft>
                <a:spcPts val="0"/>
              </a:spcAft>
              <a:buNone/>
            </a:pP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en-IN" sz="1600" b="1" dirty="0">
                <a:solidFill>
                  <a:schemeClr val="tx1"/>
                </a:solidFill>
              </a:rPr>
              <a:t>	</a:t>
            </a: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</a:t>
            </a:r>
          </a:p>
          <a:p>
            <a:pPr>
              <a:spcAft>
                <a:spcPts val="0"/>
              </a:spcAft>
              <a:buNone/>
            </a:pP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 Members	</a:t>
            </a:r>
            <a:b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- Mr. Simon D’ Cruz </a:t>
            </a:r>
          </a:p>
          <a:p>
            <a:pPr>
              <a:spcAft>
                <a:spcPts val="0"/>
              </a:spcAft>
              <a:buNone/>
            </a:pP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- Mr. Antony Jose Peter</a:t>
            </a:r>
          </a:p>
          <a:p>
            <a:pPr marL="0" indent="0">
              <a:buNone/>
            </a:pP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- Mr. </a:t>
            </a:r>
            <a:r>
              <a:rPr lang="en-IN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Vinu</a:t>
            </a: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Francis</a:t>
            </a:r>
          </a:p>
          <a:p>
            <a:pPr>
              <a:spcAft>
                <a:spcPts val="0"/>
              </a:spcAft>
              <a:buNone/>
            </a:pP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- Ms. </a:t>
            </a:r>
            <a:r>
              <a:rPr lang="en-IN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Stephy</a:t>
            </a: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Augustine </a:t>
            </a:r>
          </a:p>
          <a:p>
            <a:pPr>
              <a:spcAft>
                <a:spcPts val="0"/>
              </a:spcAft>
              <a:buNone/>
            </a:pP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- Mr. Albin Antony</a:t>
            </a:r>
          </a:p>
          <a:p>
            <a:pPr>
              <a:spcAft>
                <a:spcPts val="0"/>
              </a:spcAft>
              <a:buNone/>
            </a:pP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- Mr. </a:t>
            </a:r>
            <a:r>
              <a:rPr lang="en-IN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Billstein</a:t>
            </a: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 J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0"/>
              </a:spcAft>
              <a:buNone/>
            </a:pP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b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>
              <a:spcAft>
                <a:spcPts val="0"/>
              </a:spcAft>
              <a:buNone/>
            </a:pPr>
            <a:endParaRPr lang="en-IN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020360" y="1068776"/>
            <a:ext cx="3548743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coe@alberts.edu.in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8020660" y="4543920"/>
            <a:ext cx="3548743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verify@alberts.edu.in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96317" y="238125"/>
            <a:ext cx="81804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None/>
            </a:pPr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Office of Controller of Examinations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230719"/>
            <a:ext cx="121920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en-US" sz="3200" b="1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Supporting Coordinators : Examination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825" y="1286131"/>
            <a:ext cx="7715304" cy="4286874"/>
          </a:xfrm>
        </p:spPr>
        <p:txBody>
          <a:bodyPr>
            <a:noAutofit/>
          </a:bodyPr>
          <a:lstStyle/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Chairman &amp; Manager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Bursar </a:t>
            </a:r>
          </a:p>
          <a:p>
            <a:pPr lvl="1"/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Bro. </a:t>
            </a:r>
            <a:r>
              <a:rPr lang="en-IN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Rimesh</a:t>
            </a:r>
            <a:r>
              <a:rPr lang="e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(Coordinator)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Bro. Edwin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Mrs.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Leeben</a:t>
            </a:r>
            <a:endParaRPr lang="en-IN" sz="28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Abinash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John Peter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Julian Tom</a:t>
            </a:r>
            <a:endParaRPr lang="en-US" sz="28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8825" y="200025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Hostel Committee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943" y="656197"/>
            <a:ext cx="8953823" cy="5991101"/>
          </a:xfrm>
        </p:spPr>
        <p:txBody>
          <a:bodyPr>
            <a:noAutofit/>
          </a:bodyPr>
          <a:lstStyle/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Manager /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Asso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. Manager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Principal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Bursar </a:t>
            </a:r>
          </a:p>
          <a:p>
            <a:pPr lvl="1"/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Asst. </a:t>
            </a:r>
            <a:r>
              <a:rPr lang="en-IN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Prof.</a:t>
            </a:r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IN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Divya</a:t>
            </a:r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Mary </a:t>
            </a:r>
            <a:r>
              <a:rPr lang="en-IN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Daise</a:t>
            </a:r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(Coordinator)</a:t>
            </a:r>
          </a:p>
          <a:p>
            <a:pPr lvl="1"/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Dr.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Louie Frobel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Geo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Jos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Fernandez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Prof.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Nidhin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Johny</a:t>
            </a:r>
            <a:endParaRPr lang="en-IN" sz="28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Prof.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Asha Maria Thomas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Ojes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Xavier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028825" y="210702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N" sz="4400" b="1" dirty="0">
                <a:solidFill>
                  <a:schemeClr val="accent1">
                    <a:lumMod val="50000"/>
                  </a:schemeClr>
                </a:solidFill>
                <a:latin typeface="Bahnschrift SemiCondensed" pitchFamily="34" charset="0"/>
              </a:rPr>
              <a:t>Scholarship &amp; Endowment Committee</a:t>
            </a:r>
            <a:endParaRPr lang="en-IN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738BC45-8BC4-CEF0-053D-B8D0BD44287C}"/>
              </a:ext>
            </a:extLst>
          </p:cNvPr>
          <p:cNvSpPr txBox="1"/>
          <p:nvPr/>
        </p:nvSpPr>
        <p:spPr>
          <a:xfrm>
            <a:off x="7307407" y="1425638"/>
            <a:ext cx="6816436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4360" lvl="1" indent="-274320" defTabSz="9144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IN" sz="2800" dirty="0">
                <a:latin typeface="Bahnschrift SemiCondensed" panose="020B0502040204020203" pitchFamily="34" charset="0"/>
              </a:rPr>
              <a:t>Mr. Arun Zion</a:t>
            </a:r>
          </a:p>
          <a:p>
            <a:pPr marL="594360" lvl="1" indent="-274320" defTabSz="9144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IN" sz="2800" dirty="0">
                <a:latin typeface="Bahnschrift SemiCondensed" panose="020B0502040204020203" pitchFamily="34" charset="0"/>
              </a:rPr>
              <a:t>Ms. Ami Varghese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21" y="1289382"/>
            <a:ext cx="9144064" cy="4835389"/>
          </a:xfrm>
        </p:spPr>
        <p:txBody>
          <a:bodyPr>
            <a:noAutofit/>
          </a:bodyPr>
          <a:lstStyle/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Chairman</a:t>
            </a:r>
          </a:p>
          <a:p>
            <a:pPr lvl="1"/>
            <a:r>
              <a:rPr lang="en-I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Dr.</a:t>
            </a:r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I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Sapna</a:t>
            </a:r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Maria Miranda (Coordinator)</a:t>
            </a:r>
          </a:p>
          <a:p>
            <a:pPr lvl="1"/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Dr.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Nisha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Thomji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Varghese 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Mary Joseph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Prof.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John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Sinoj</a:t>
            </a:r>
            <a:endParaRPr lang="en-IN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Prof.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Gayathri A R</a:t>
            </a:r>
          </a:p>
          <a:p>
            <a:pPr lvl="1"/>
            <a:r>
              <a:rPr lang="en-IN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</a:t>
            </a:r>
            <a:r>
              <a:rPr lang="en-IN" sz="2400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Prof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.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Amala Mary Jane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Arathy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Saleef</a:t>
            </a:r>
            <a:endParaRPr lang="en-IN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Mary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Stephy</a:t>
            </a:r>
            <a:endParaRPr lang="en-IN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8825" y="2172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AELP Committee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21" y="1643050"/>
            <a:ext cx="9144064" cy="3714776"/>
          </a:xfrm>
        </p:spPr>
        <p:txBody>
          <a:bodyPr>
            <a:noAutofit/>
          </a:bodyPr>
          <a:lstStyle/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Principal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Chairman</a:t>
            </a:r>
          </a:p>
          <a:p>
            <a:pPr lvl="1"/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Asst. </a:t>
            </a:r>
            <a:r>
              <a:rPr lang="en-IN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Prof.</a:t>
            </a:r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Augustine </a:t>
            </a:r>
            <a:r>
              <a:rPr lang="en-IN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Sumesh</a:t>
            </a:r>
            <a:r>
              <a:rPr lang="e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(Coordinator</a:t>
            </a:r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)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Principals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Others to be listed every month (Duty of the </a:t>
            </a:r>
            <a:r>
              <a:rPr lang="en-IN" sz="28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Principal)</a:t>
            </a:r>
            <a:endParaRPr lang="en-IN" sz="28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8825" y="170825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Discipline Monitoring Committee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93" y="1947445"/>
            <a:ext cx="7108153" cy="3714776"/>
          </a:xfrm>
        </p:spPr>
        <p:txBody>
          <a:bodyPr>
            <a:noAutofit/>
          </a:bodyPr>
          <a:lstStyle/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Chairmen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Principals</a:t>
            </a:r>
          </a:p>
          <a:p>
            <a:pPr lvl="1"/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Asst. </a:t>
            </a:r>
            <a:r>
              <a:rPr lang="en-IN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Prof.</a:t>
            </a:r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IN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Neetha</a:t>
            </a:r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Francis (Coordinator)</a:t>
            </a:r>
          </a:p>
          <a:p>
            <a:pPr lvl="1"/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Dr.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Benly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B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Ojes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Xavier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Indu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George</a:t>
            </a:r>
            <a:endParaRPr lang="e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Prof.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John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Sinoj</a:t>
            </a:r>
            <a:endParaRPr lang="en-IN" sz="28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Sivakumar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Alex </a:t>
            </a:r>
            <a:r>
              <a:rPr lang="en-IN" sz="2800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Kuriakose</a:t>
            </a:r>
            <a:endParaRPr lang="en-IN" sz="2800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IN" sz="2800" dirty="0">
                <a:latin typeface="Bahnschrift SemiCondensed" panose="020B0502040204020203" pitchFamily="34" charset="0"/>
              </a:rPr>
              <a:t>Asst. </a:t>
            </a:r>
            <a:r>
              <a:rPr lang="en-IN" sz="2800" dirty="0" err="1">
                <a:latin typeface="Bahnschrift SemiCondensed" panose="020B0502040204020203" pitchFamily="34" charset="0"/>
              </a:rPr>
              <a:t>Prof.</a:t>
            </a:r>
            <a:r>
              <a:rPr lang="en-IN" sz="2800" dirty="0">
                <a:latin typeface="Bahnschrift SemiCondensed" panose="020B0502040204020203" pitchFamily="34" charset="0"/>
              </a:rPr>
              <a:t> Silda George</a:t>
            </a:r>
          </a:p>
          <a:p>
            <a:pPr lvl="1"/>
            <a:endParaRPr lang="en-IN" sz="28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2667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Attendance Monitoring Committee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FBF7EB-CF15-975C-DF73-8AAB750483C8}"/>
              </a:ext>
            </a:extLst>
          </p:cNvPr>
          <p:cNvSpPr txBox="1"/>
          <p:nvPr/>
        </p:nvSpPr>
        <p:spPr>
          <a:xfrm>
            <a:off x="5554089" y="2529103"/>
            <a:ext cx="6816436" cy="362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4360" lvl="1" indent="-274320" defTabSz="9144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IN" sz="2800" dirty="0" smtClean="0">
                <a:latin typeface="Bahnschrift SemiCondensed" panose="020B0502040204020203" pitchFamily="34" charset="0"/>
              </a:rPr>
              <a:t>Asst</a:t>
            </a:r>
            <a:r>
              <a:rPr lang="en-IN" sz="2800" dirty="0">
                <a:latin typeface="Bahnschrift SemiCondensed" panose="020B0502040204020203" pitchFamily="34" charset="0"/>
              </a:rPr>
              <a:t>. Prof. Deena Joseph </a:t>
            </a:r>
            <a:r>
              <a:rPr lang="en-IN" sz="2800" dirty="0" err="1">
                <a:latin typeface="Bahnschrift SemiCondensed" panose="020B0502040204020203" pitchFamily="34" charset="0"/>
              </a:rPr>
              <a:t>Arakkal</a:t>
            </a:r>
            <a:endParaRPr lang="en-IN" sz="2800" dirty="0">
              <a:latin typeface="Bahnschrift SemiCondensed" panose="020B0502040204020203" pitchFamily="34" charset="0"/>
            </a:endParaRPr>
          </a:p>
          <a:p>
            <a:pPr marL="594360" lvl="1" indent="-274320" defTabSz="9144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IN" sz="2800" dirty="0">
                <a:latin typeface="Bahnschrift SemiCondensed" panose="020B0502040204020203" pitchFamily="34" charset="0"/>
              </a:rPr>
              <a:t>Asst. Prof. Elizabeth Reshma</a:t>
            </a:r>
          </a:p>
          <a:p>
            <a:pPr marL="594360" lvl="1" indent="-274320" defTabSz="9144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IN" sz="2800" dirty="0">
                <a:latin typeface="Bahnschrift SemiCondensed" panose="020B0502040204020203" pitchFamily="34" charset="0"/>
              </a:rPr>
              <a:t>Asst. Prof. Asha Thomas</a:t>
            </a:r>
          </a:p>
          <a:p>
            <a:pPr marL="594360" lvl="1" indent="-274320" defTabSz="9144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IN" sz="2800" dirty="0">
                <a:latin typeface="Bahnschrift SemiCondensed" panose="020B0502040204020203" pitchFamily="34" charset="0"/>
              </a:rPr>
              <a:t>Asst. Prof. Mary </a:t>
            </a:r>
            <a:r>
              <a:rPr lang="en-IN" sz="2800" dirty="0" err="1">
                <a:latin typeface="Bahnschrift SemiCondensed" panose="020B0502040204020203" pitchFamily="34" charset="0"/>
              </a:rPr>
              <a:t>Nefla</a:t>
            </a:r>
            <a:endParaRPr lang="en-IN" sz="2800" dirty="0">
              <a:latin typeface="Bahnschrift SemiCondensed" panose="020B0502040204020203" pitchFamily="34" charset="0"/>
            </a:endParaRPr>
          </a:p>
          <a:p>
            <a:pPr marL="594360" lvl="1" indent="-274320" defTabSz="9144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IN" sz="2800" dirty="0">
                <a:latin typeface="Bahnschrift SemiCondensed" panose="020B0502040204020203" pitchFamily="34" charset="0"/>
              </a:rPr>
              <a:t>Asst. Prof. </a:t>
            </a:r>
            <a:r>
              <a:rPr lang="en-IN" sz="2800" dirty="0" err="1">
                <a:latin typeface="Bahnschrift SemiCondensed" panose="020B0502040204020203" pitchFamily="34" charset="0"/>
              </a:rPr>
              <a:t>Keerthana</a:t>
            </a:r>
            <a:r>
              <a:rPr lang="en-IN" sz="2800" dirty="0">
                <a:latin typeface="Bahnschrift SemiCondensed" panose="020B0502040204020203" pitchFamily="34" charset="0"/>
              </a:rPr>
              <a:t> V R</a:t>
            </a:r>
          </a:p>
          <a:p>
            <a:pPr marL="594360" lvl="1" indent="-274320" defTabSz="9144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IN" sz="2800" dirty="0">
                <a:latin typeface="Bahnschrift SemiCondensed" panose="020B0502040204020203" pitchFamily="34" charset="0"/>
              </a:rPr>
              <a:t>Asst. Prof. </a:t>
            </a:r>
            <a:r>
              <a:rPr lang="en-IN" sz="2800" dirty="0" err="1">
                <a:latin typeface="Bahnschrift SemiCondensed" panose="020B0502040204020203" pitchFamily="34" charset="0"/>
              </a:rPr>
              <a:t>Sreelakshmi</a:t>
            </a:r>
            <a:r>
              <a:rPr lang="en-IN" sz="2800" dirty="0">
                <a:latin typeface="Bahnschrift SemiCondensed" panose="020B0502040204020203" pitchFamily="34" charset="0"/>
              </a:rPr>
              <a:t> Aneesh</a:t>
            </a:r>
          </a:p>
          <a:p>
            <a:pPr marL="594360" lvl="1" indent="-274320" defTabSz="9144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IN" sz="2800" dirty="0">
              <a:latin typeface="Barlow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825" y="1572251"/>
            <a:ext cx="9144064" cy="4662873"/>
          </a:xfrm>
        </p:spPr>
        <p:txBody>
          <a:bodyPr>
            <a:noAutofit/>
          </a:bodyPr>
          <a:lstStyle/>
          <a:p>
            <a:pPr lvl="1"/>
            <a:r>
              <a:rPr lang="en-US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Sports Campus in </a:t>
            </a:r>
            <a:r>
              <a:rPr lang="en-US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Charge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Bursar</a:t>
            </a:r>
            <a:endParaRPr lang="en-IN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Principal</a:t>
            </a:r>
          </a:p>
          <a:p>
            <a:pPr lvl="1"/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Asst. </a:t>
            </a:r>
            <a:r>
              <a:rPr lang="en-I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Prof.</a:t>
            </a:r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</a:t>
            </a:r>
            <a:r>
              <a:rPr lang="en-I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Anty</a:t>
            </a:r>
            <a:r>
              <a:rPr lang="e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T J (Coordinator)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Mr. B J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Josy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(Sports Campus Administrator)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Deena Joseph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Arackal</a:t>
            </a:r>
            <a:endParaRPr lang="en-IN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Anupriya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S Raju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Sabu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M C</a:t>
            </a: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Prof.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John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Sinoj</a:t>
            </a:r>
            <a:endParaRPr lang="en-IN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IN" sz="24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Vibin</a:t>
            </a:r>
            <a:r>
              <a:rPr lang="en-IN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IN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M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Mr. </a:t>
            </a:r>
            <a:r>
              <a:rPr lang="en-US" sz="2400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Arun</a:t>
            </a:r>
            <a:r>
              <a:rPr lang="en-US" sz="24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Raj</a:t>
            </a:r>
            <a:endParaRPr lang="en-IN" sz="24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endParaRPr lang="en-IN" sz="2400" b="1" dirty="0">
              <a:solidFill>
                <a:schemeClr val="tx1"/>
              </a:solidFill>
            </a:endParaRPr>
          </a:p>
          <a:p>
            <a:pPr lvl="1"/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8825" y="129629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Sports Campus Committee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9525" y="6244649"/>
            <a:ext cx="121920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 cmpd="sng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Supporting Coordinators :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Sports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26" y="2034936"/>
            <a:ext cx="9144064" cy="3714776"/>
          </a:xfrm>
        </p:spPr>
        <p:txBody>
          <a:bodyPr>
            <a:noAutofit/>
          </a:bodyPr>
          <a:lstStyle/>
          <a:p>
            <a:pPr lvl="1"/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Asso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. Manager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Asst. Prof.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Neenu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Kuriakose</a:t>
            </a:r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(Coordinator) </a:t>
            </a:r>
          </a:p>
          <a:p>
            <a:pPr lvl="1"/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Dr.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Nisha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Thomji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Varghese</a:t>
            </a:r>
          </a:p>
          <a:p>
            <a:pPr lvl="1"/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Dr.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Viji CS</a:t>
            </a:r>
          </a:p>
          <a:p>
            <a:pPr lvl="1"/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Dr.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Sweetha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Saji</a:t>
            </a:r>
            <a:endParaRPr lang="en-IN" sz="28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Dr.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Binu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M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Ojes</a:t>
            </a:r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Xavier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Haritha Rajeev</a:t>
            </a:r>
          </a:p>
        </p:txBody>
      </p:sp>
      <p:sp>
        <p:nvSpPr>
          <p:cNvPr id="4" name="Rectangle 3"/>
          <p:cNvSpPr/>
          <p:nvPr/>
        </p:nvSpPr>
        <p:spPr>
          <a:xfrm>
            <a:off x="2028825" y="24765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eLearning </a:t>
            </a:r>
            <a:r>
              <a:rPr lang="en-US" sz="4400" b="1" dirty="0" err="1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Commitee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12F717-BBB1-9333-9A9F-91180DEB8BCE}"/>
              </a:ext>
            </a:extLst>
          </p:cNvPr>
          <p:cNvSpPr txBox="1"/>
          <p:nvPr/>
        </p:nvSpPr>
        <p:spPr>
          <a:xfrm>
            <a:off x="5878286" y="2922941"/>
            <a:ext cx="681643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4360" lvl="1" indent="-274320" defTabSz="9144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Asst. Prof. </a:t>
            </a:r>
            <a:r>
              <a:rPr lang="en-US" sz="2800" dirty="0" err="1">
                <a:latin typeface="Bahnschrift SemiCondensed" panose="020B0502040204020203" pitchFamily="34" charset="0"/>
              </a:rPr>
              <a:t>Deepu</a:t>
            </a:r>
            <a:r>
              <a:rPr lang="en-US" sz="2800" dirty="0">
                <a:latin typeface="Bahnschrift SemiCondensed" panose="020B0502040204020203" pitchFamily="34" charset="0"/>
              </a:rPr>
              <a:t> Raj</a:t>
            </a:r>
          </a:p>
          <a:p>
            <a:pPr marL="594360" lvl="1" indent="-274320" defTabSz="9144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Asst. Prof Jiya Benny</a:t>
            </a:r>
            <a:endParaRPr lang="en-IN" sz="2800" dirty="0">
              <a:latin typeface="Bahnschrift SemiCondensed" panose="020B0502040204020203" pitchFamily="34" charset="0"/>
            </a:endParaRPr>
          </a:p>
          <a:p>
            <a:pPr marL="594360" lvl="1" indent="-274320" defTabSz="9144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Asst. Prof. Asha Thomas</a:t>
            </a:r>
            <a:endParaRPr lang="en-IN" sz="2800" dirty="0">
              <a:latin typeface="Bahnschrift SemiCondensed" panose="020B0502040204020203" pitchFamily="34" charset="0"/>
            </a:endParaRPr>
          </a:p>
          <a:p>
            <a:pPr marL="594360" lvl="1" indent="-274320" defTabSz="9144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>
                <a:latin typeface="Bahnschrift SemiCondensed" panose="020B0502040204020203" pitchFamily="34" charset="0"/>
              </a:rPr>
              <a:t>Asst. Prof. Devika Sujith</a:t>
            </a:r>
            <a:endParaRPr lang="en-IN" sz="2800" dirty="0">
              <a:latin typeface="Bahnschrift SemiCondensed" panose="020B0502040204020203" pitchFamily="34" charset="0"/>
            </a:endParaRPr>
          </a:p>
          <a:p>
            <a:pPr marL="594360" lvl="1" indent="-274320" defTabSz="9144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IN" sz="2800" dirty="0">
                <a:latin typeface="Bahnschrift SemiCondensed" panose="020B0502040204020203" pitchFamily="34" charset="0"/>
              </a:rPr>
              <a:t>Mr. Arun Zion</a:t>
            </a:r>
          </a:p>
          <a:p>
            <a:pPr marL="594360" lvl="1" indent="-274320" defTabSz="9144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IN" sz="2800" dirty="0">
                <a:latin typeface="Bahnschrift SemiCondensed" panose="020B0502040204020203" pitchFamily="34" charset="0"/>
              </a:rPr>
              <a:t>Mr. Evan 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38325"/>
            <a:ext cx="9277385" cy="3714776"/>
          </a:xfrm>
        </p:spPr>
        <p:txBody>
          <a:bodyPr>
            <a:noAutofit/>
          </a:bodyPr>
          <a:lstStyle/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Chairman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Bursar</a:t>
            </a:r>
          </a:p>
          <a:p>
            <a:pPr lvl="1"/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Mr. </a:t>
            </a:r>
            <a:r>
              <a:rPr lang="en-IN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Arun</a:t>
            </a:r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Zion (Coordinator)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Prof.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Krishnendu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R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Prof.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Francis Adarsh Albert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Carol Savio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Mr. Evan </a:t>
            </a:r>
            <a:r>
              <a:rPr lang="en-US" sz="28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Elvin </a:t>
            </a:r>
            <a:r>
              <a:rPr lang="en-US" sz="2800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Figarado</a:t>
            </a:r>
            <a:endParaRPr lang="en-IN" sz="28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endParaRPr lang="en-IN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8825" y="-19050"/>
            <a:ext cx="868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Accordion : Educational Digital Multimedia Centre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130" y="1602154"/>
            <a:ext cx="9144064" cy="4947137"/>
          </a:xfrm>
        </p:spPr>
        <p:txBody>
          <a:bodyPr>
            <a:noAutofit/>
          </a:bodyPr>
          <a:lstStyle/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Chairman</a:t>
            </a:r>
          </a:p>
          <a:p>
            <a:pPr lvl="1"/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Mr. </a:t>
            </a:r>
            <a:r>
              <a:rPr lang="en-IN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Sibin</a:t>
            </a:r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Joseph (Coordinator)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Dr. Nisha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Thomji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Varghese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June Mary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Josy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(Aqua)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Aswathy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V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Mariya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Mathew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Mr. Arun Zion (Media / Social Media)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Mr. Evan (Research)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Mrs.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Franciya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Joseph (Notifications)</a:t>
            </a:r>
          </a:p>
          <a:p>
            <a:pPr lvl="1"/>
            <a:endParaRPr lang="en-IN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8825" y="352425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Website Management Committee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286D7E-7DD1-10D1-6509-16640E6E2BC7}"/>
              </a:ext>
            </a:extLst>
          </p:cNvPr>
          <p:cNvSpPr txBox="1"/>
          <p:nvPr/>
        </p:nvSpPr>
        <p:spPr>
          <a:xfrm>
            <a:off x="5892799" y="3522294"/>
            <a:ext cx="6815958" cy="1317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94360" lvl="1" indent="-274320" defTabSz="9144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IN" sz="2800" dirty="0">
                <a:latin typeface="Bahnschrift SemiCondensed" panose="020B0502040204020203" pitchFamily="34" charset="0"/>
              </a:rPr>
              <a:t>Mrs. </a:t>
            </a:r>
            <a:r>
              <a:rPr lang="en-IN" sz="2800" dirty="0" err="1">
                <a:latin typeface="Bahnschrift SemiCondensed" panose="020B0502040204020203" pitchFamily="34" charset="0"/>
              </a:rPr>
              <a:t>Stephy</a:t>
            </a:r>
            <a:r>
              <a:rPr lang="en-IN" sz="2800" dirty="0">
                <a:latin typeface="Bahnschrift SemiCondensed" panose="020B0502040204020203" pitchFamily="34" charset="0"/>
              </a:rPr>
              <a:t> Augustine (Exam) </a:t>
            </a:r>
          </a:p>
          <a:p>
            <a:pPr marL="594360" lvl="1" indent="-274320" defTabSz="9144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IN" sz="2800" dirty="0">
                <a:latin typeface="Bahnschrift SemiCondensed" panose="020B0502040204020203" pitchFamily="34" charset="0"/>
              </a:rPr>
              <a:t>Mr. Arjun Thomas (Herbarium)</a:t>
            </a:r>
          </a:p>
          <a:p>
            <a:pPr lvl="1"/>
            <a:endParaRPr lang="en-IN" sz="1800" b="1" dirty="0">
              <a:solidFill>
                <a:schemeClr val="accent1">
                  <a:lumMod val="75000"/>
                </a:schemeClr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193" y="2338379"/>
            <a:ext cx="9144064" cy="3714776"/>
          </a:xfrm>
        </p:spPr>
        <p:txBody>
          <a:bodyPr>
            <a:noAutofit/>
          </a:bodyPr>
          <a:lstStyle/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Chairman</a:t>
            </a:r>
          </a:p>
          <a:p>
            <a:pPr lvl="1"/>
            <a:r>
              <a:rPr lang="e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Academic Dean (Coordinator)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Nidhin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Johnny (Asst. Coordinator)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COE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Dean IQAC</a:t>
            </a:r>
          </a:p>
          <a:p>
            <a:pPr lvl="1"/>
            <a:endParaRPr lang="en-IN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IN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8825" y="352425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OBE Implementation Committee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5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63714"/>
            <a:ext cx="12192000" cy="72675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IN" sz="1050" dirty="0">
              <a:solidFill>
                <a:schemeClr val="tx1"/>
              </a:solidFill>
            </a:endParaRPr>
          </a:p>
          <a:p>
            <a:pPr marL="180000">
              <a:spcBef>
                <a:spcPts val="400"/>
              </a:spcBef>
              <a:spcAft>
                <a:spcPts val="300"/>
              </a:spcAft>
            </a:pPr>
            <a:r>
              <a:rPr lang="en-I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Dean (Academics)		</a:t>
            </a:r>
            <a:r>
              <a:rPr lang="en-IN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</a:t>
            </a:r>
            <a:r>
              <a:rPr lang="en-I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IN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Sajeesh</a:t>
            </a:r>
            <a:r>
              <a:rPr lang="en-I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 H   </a:t>
            </a:r>
          </a:p>
          <a:p>
            <a:pPr marL="180000">
              <a:spcBef>
                <a:spcPts val="400"/>
              </a:spcBef>
              <a:spcAft>
                <a:spcPts val="300"/>
              </a:spcAft>
            </a:pPr>
            <a:r>
              <a:rPr lang="en-US" sz="1800" b="1" dirty="0">
                <a:solidFill>
                  <a:schemeClr val="tx1"/>
                </a:solidFill>
              </a:rPr>
              <a:t>Deputy Dean			</a:t>
            </a:r>
            <a:r>
              <a:rPr lang="en-US" sz="1800" b="1" dirty="0" smtClean="0">
                <a:solidFill>
                  <a:schemeClr val="tx1"/>
                </a:solidFill>
              </a:rPr>
              <a:t>	- </a:t>
            </a:r>
            <a:r>
              <a:rPr lang="en-US" sz="1800" b="1" dirty="0">
                <a:solidFill>
                  <a:schemeClr val="tx1"/>
                </a:solidFill>
              </a:rPr>
              <a:t>Dr. </a:t>
            </a:r>
            <a:r>
              <a:rPr lang="en-US" sz="1800" b="1" dirty="0" err="1">
                <a:solidFill>
                  <a:schemeClr val="tx1"/>
                </a:solidFill>
              </a:rPr>
              <a:t>Nisha</a:t>
            </a:r>
            <a:r>
              <a:rPr lang="en-US" sz="1800" b="1" dirty="0">
                <a:solidFill>
                  <a:schemeClr val="tx1"/>
                </a:solidFill>
              </a:rPr>
              <a:t> V S</a:t>
            </a:r>
            <a:endParaRPr lang="en-IN" sz="1800" b="1" dirty="0">
              <a:solidFill>
                <a:schemeClr val="tx1"/>
              </a:solidFill>
            </a:endParaRPr>
          </a:p>
          <a:p>
            <a:pPr marL="180000">
              <a:spcBef>
                <a:spcPts val="400"/>
              </a:spcBef>
              <a:spcAft>
                <a:spcPts val="300"/>
              </a:spcAft>
            </a:pPr>
            <a:r>
              <a:rPr lang="en-I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Dean (IQAC)			</a:t>
            </a:r>
            <a:r>
              <a:rPr lang="en-IN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</a:t>
            </a:r>
            <a:r>
              <a:rPr lang="en-IN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I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Krishnakumar K</a:t>
            </a:r>
          </a:p>
          <a:p>
            <a:pPr marL="180000">
              <a:spcBef>
                <a:spcPts val="400"/>
              </a:spcBef>
              <a:spcAft>
                <a:spcPts val="300"/>
              </a:spcAft>
            </a:pPr>
            <a:r>
              <a:rPr lang="en-US" sz="1800" b="1" dirty="0">
                <a:solidFill>
                  <a:schemeClr val="tx1"/>
                </a:solidFill>
              </a:rPr>
              <a:t>Deputy Dean			</a:t>
            </a:r>
            <a:r>
              <a:rPr lang="en-US" sz="1800" b="1" dirty="0" smtClean="0">
                <a:solidFill>
                  <a:schemeClr val="tx1"/>
                </a:solidFill>
              </a:rPr>
              <a:t>	- </a:t>
            </a:r>
            <a:r>
              <a:rPr lang="en-US" sz="1800" b="1" dirty="0">
                <a:solidFill>
                  <a:schemeClr val="tx1"/>
                </a:solidFill>
              </a:rPr>
              <a:t>Asst. Prof Sangeetha J</a:t>
            </a:r>
            <a:endParaRPr lang="en-IN" sz="1800" b="1" dirty="0">
              <a:solidFill>
                <a:schemeClr val="tx1"/>
              </a:solidFill>
            </a:endParaRPr>
          </a:p>
          <a:p>
            <a:pPr marL="180000">
              <a:spcBef>
                <a:spcPts val="400"/>
              </a:spcBef>
              <a:spcAft>
                <a:spcPts val="300"/>
              </a:spcAft>
            </a:pPr>
            <a:r>
              <a:rPr lang="en-I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Dean (International Affairs)	</a:t>
            </a:r>
            <a:r>
              <a:rPr lang="en-IN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</a:t>
            </a:r>
            <a:r>
              <a:rPr lang="en-I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Geo Jos Fernandez</a:t>
            </a:r>
          </a:p>
          <a:p>
            <a:pPr marL="180000">
              <a:spcBef>
                <a:spcPts val="400"/>
              </a:spcBef>
              <a:spcAft>
                <a:spcPts val="300"/>
              </a:spcAft>
            </a:pPr>
            <a:r>
              <a:rPr lang="en-US" sz="1800" b="1" dirty="0">
                <a:solidFill>
                  <a:schemeClr val="tx1"/>
                </a:solidFill>
              </a:rPr>
              <a:t>Deputy Dean			</a:t>
            </a:r>
            <a:r>
              <a:rPr lang="en-US" sz="1800" b="1" dirty="0" smtClean="0">
                <a:solidFill>
                  <a:schemeClr val="tx1"/>
                </a:solidFill>
              </a:rPr>
              <a:t>	- </a:t>
            </a:r>
            <a:r>
              <a:rPr lang="en-US" sz="1800" b="1" dirty="0">
                <a:solidFill>
                  <a:schemeClr val="tx1"/>
                </a:solidFill>
              </a:rPr>
              <a:t>Dr. Deepthi Augustine</a:t>
            </a:r>
            <a:endParaRPr lang="en-IN" sz="1800" b="1" dirty="0">
              <a:solidFill>
                <a:schemeClr val="tx1"/>
              </a:solidFill>
            </a:endParaRPr>
          </a:p>
          <a:p>
            <a:pPr marL="180000">
              <a:spcBef>
                <a:spcPts val="400"/>
              </a:spcBef>
              <a:spcAft>
                <a:spcPts val="300"/>
              </a:spcAft>
            </a:pPr>
            <a:r>
              <a:rPr lang="en-I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Dean (Research)	     	</a:t>
            </a:r>
            <a:r>
              <a:rPr lang="en-IN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</a:t>
            </a:r>
            <a:r>
              <a:rPr lang="en-I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Rajesh </a:t>
            </a:r>
            <a:r>
              <a:rPr lang="en-IN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Kunjanpillai</a:t>
            </a:r>
            <a:endParaRPr lang="en-IN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000">
              <a:spcBef>
                <a:spcPts val="400"/>
              </a:spcBef>
              <a:spcAft>
                <a:spcPts val="300"/>
              </a:spcAft>
            </a:pPr>
            <a:r>
              <a:rPr lang="en-US" sz="1800" b="1" dirty="0">
                <a:solidFill>
                  <a:schemeClr val="tx1"/>
                </a:solidFill>
              </a:rPr>
              <a:t>Deputy Dean			</a:t>
            </a:r>
            <a:r>
              <a:rPr lang="en-US" sz="1800" b="1" dirty="0" smtClean="0">
                <a:solidFill>
                  <a:schemeClr val="tx1"/>
                </a:solidFill>
              </a:rPr>
              <a:t>	- </a:t>
            </a:r>
            <a:r>
              <a:rPr lang="en-US" sz="1800" b="1" dirty="0">
                <a:solidFill>
                  <a:schemeClr val="tx1"/>
                </a:solidFill>
              </a:rPr>
              <a:t>Dr. </a:t>
            </a:r>
            <a:r>
              <a:rPr lang="en-US" sz="1800" b="1" dirty="0" err="1">
                <a:solidFill>
                  <a:schemeClr val="tx1"/>
                </a:solidFill>
              </a:rPr>
              <a:t>Anisha</a:t>
            </a:r>
            <a:endParaRPr lang="en-IN" sz="1800" b="1" dirty="0">
              <a:solidFill>
                <a:schemeClr val="tx1"/>
              </a:solidFill>
            </a:endParaRPr>
          </a:p>
          <a:p>
            <a:pPr marL="180000">
              <a:spcBef>
                <a:spcPts val="400"/>
              </a:spcBef>
              <a:spcAft>
                <a:spcPts val="300"/>
              </a:spcAft>
            </a:pPr>
            <a:r>
              <a:rPr lang="en-I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Dean (Student Affairs) 	</a:t>
            </a:r>
            <a:r>
              <a:rPr lang="en-IN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</a:t>
            </a:r>
            <a:r>
              <a:rPr lang="en-IN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I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Jincy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Joseph</a:t>
            </a:r>
            <a:endParaRPr lang="en-IN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000">
              <a:spcBef>
                <a:spcPts val="400"/>
              </a:spcBef>
              <a:spcAft>
                <a:spcPts val="300"/>
              </a:spcAft>
            </a:pPr>
            <a:r>
              <a:rPr lang="en-US" sz="1800" b="1" dirty="0">
                <a:solidFill>
                  <a:schemeClr val="tx1"/>
                </a:solidFill>
              </a:rPr>
              <a:t>Deputy Dean			</a:t>
            </a:r>
            <a:r>
              <a:rPr lang="en-US" sz="1800" b="1" dirty="0" smtClean="0">
                <a:solidFill>
                  <a:schemeClr val="tx1"/>
                </a:solidFill>
              </a:rPr>
              <a:t>	- </a:t>
            </a:r>
            <a:r>
              <a:rPr lang="en-US" sz="1800" b="1" dirty="0">
                <a:solidFill>
                  <a:schemeClr val="tx1"/>
                </a:solidFill>
              </a:rPr>
              <a:t>Asst. Prof Lynn Paul</a:t>
            </a:r>
            <a:endParaRPr lang="en-IN" sz="1800" b="1" dirty="0">
              <a:solidFill>
                <a:schemeClr val="tx1"/>
              </a:solidFill>
            </a:endParaRPr>
          </a:p>
          <a:p>
            <a:pPr marL="180000">
              <a:spcBef>
                <a:spcPts val="400"/>
              </a:spcBef>
              <a:spcAft>
                <a:spcPts val="300"/>
              </a:spcAft>
            </a:pPr>
            <a:r>
              <a:rPr lang="en-I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Dean (Training &amp; Development</a:t>
            </a:r>
            <a:r>
              <a:rPr lang="en-IN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	- </a:t>
            </a:r>
            <a:r>
              <a:rPr lang="en-IN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I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Jithin</a:t>
            </a:r>
            <a:r>
              <a:rPr lang="en-I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Benedict</a:t>
            </a:r>
          </a:p>
          <a:p>
            <a:pPr marL="180000">
              <a:spcBef>
                <a:spcPts val="400"/>
              </a:spcBef>
              <a:spcAft>
                <a:spcPts val="300"/>
              </a:spcAft>
            </a:pPr>
            <a:r>
              <a:rPr lang="en-US" sz="1800" b="1" dirty="0">
                <a:solidFill>
                  <a:schemeClr val="tx1"/>
                </a:solidFill>
              </a:rPr>
              <a:t>Deputy Dean			</a:t>
            </a:r>
            <a:r>
              <a:rPr lang="en-US" sz="1800" b="1" dirty="0" smtClean="0">
                <a:solidFill>
                  <a:schemeClr val="tx1"/>
                </a:solidFill>
              </a:rPr>
              <a:t>	- </a:t>
            </a:r>
            <a:r>
              <a:rPr lang="en-US" sz="1800" b="1" dirty="0">
                <a:solidFill>
                  <a:schemeClr val="tx1"/>
                </a:solidFill>
              </a:rPr>
              <a:t>Asst. Prof </a:t>
            </a:r>
            <a:r>
              <a:rPr lang="en-US" sz="1800" b="1" dirty="0" err="1">
                <a:solidFill>
                  <a:schemeClr val="tx1"/>
                </a:solidFill>
              </a:rPr>
              <a:t>Drishya</a:t>
            </a:r>
            <a:r>
              <a:rPr lang="en-US" sz="1800" b="1" dirty="0">
                <a:solidFill>
                  <a:schemeClr val="tx1"/>
                </a:solidFill>
              </a:rPr>
              <a:t> Raghuvaran</a:t>
            </a:r>
            <a:endParaRPr lang="en-IN" sz="1800" b="1" dirty="0">
              <a:solidFill>
                <a:schemeClr val="tx1"/>
              </a:solidFill>
            </a:endParaRPr>
          </a:p>
          <a:p>
            <a:pPr marL="180000">
              <a:spcBef>
                <a:spcPts val="400"/>
              </a:spcBef>
              <a:spcAft>
                <a:spcPts val="300"/>
              </a:spcAft>
            </a:pPr>
            <a:r>
              <a:rPr lang="en-I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Dean (Resource Mobilization</a:t>
            </a:r>
            <a:r>
              <a:rPr lang="en-IN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	- </a:t>
            </a:r>
            <a:r>
              <a:rPr lang="en-IN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IN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Louie Frobel</a:t>
            </a:r>
          </a:p>
          <a:p>
            <a:pPr marL="180000">
              <a:spcBef>
                <a:spcPts val="400"/>
              </a:spcBef>
              <a:spcAft>
                <a:spcPts val="300"/>
              </a:spcAft>
            </a:pPr>
            <a:r>
              <a:rPr lang="en-US" sz="1800" b="1" dirty="0">
                <a:solidFill>
                  <a:schemeClr val="tx1"/>
                </a:solidFill>
              </a:rPr>
              <a:t>Deputy Dean			</a:t>
            </a:r>
            <a:r>
              <a:rPr lang="en-US" sz="1800" b="1" dirty="0" smtClean="0">
                <a:solidFill>
                  <a:schemeClr val="tx1"/>
                </a:solidFill>
              </a:rPr>
              <a:t>	- </a:t>
            </a:r>
            <a:r>
              <a:rPr lang="en-US" sz="1800" b="1" dirty="0">
                <a:solidFill>
                  <a:schemeClr val="tx1"/>
                </a:solidFill>
              </a:rPr>
              <a:t>Dr. Anna </a:t>
            </a:r>
            <a:r>
              <a:rPr lang="en-US" sz="1800" b="1" dirty="0" err="1">
                <a:solidFill>
                  <a:schemeClr val="tx1"/>
                </a:solidFill>
              </a:rPr>
              <a:t>Ancy</a:t>
            </a:r>
            <a:endParaRPr lang="en-IN" sz="1800" b="1" dirty="0">
              <a:solidFill>
                <a:schemeClr val="tx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434698" y="1160684"/>
            <a:ext cx="3014352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aa@alberts.edu.in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8434698" y="1889911"/>
            <a:ext cx="3014352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iqac@alberts.edu.in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8434698" y="2605275"/>
            <a:ext cx="3014352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ia@alberts.edu.in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434698" y="3310124"/>
            <a:ext cx="3014352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research@alberts.edu.in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434698" y="4026477"/>
            <a:ext cx="3014352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sa@alberts.edu.in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434698" y="4755202"/>
            <a:ext cx="3014352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hrdr@alberts.edu.in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434698" y="5476586"/>
            <a:ext cx="3014352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rm@alberts.edu.in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2705" y="0"/>
            <a:ext cx="47019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None/>
            </a:pPr>
            <a:r>
              <a:rPr lang="en-US" sz="60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Office of Deans</a:t>
            </a: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193" y="2338379"/>
            <a:ext cx="9144064" cy="3714776"/>
          </a:xfrm>
        </p:spPr>
        <p:txBody>
          <a:bodyPr>
            <a:noAutofit/>
          </a:bodyPr>
          <a:lstStyle/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Gopika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Mohan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Niyya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Eddin</a:t>
            </a:r>
            <a:endParaRPr lang="en-IN" sz="28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Prof</a:t>
            </a:r>
            <a:r>
              <a:rPr lang="en-IN" sz="2800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.</a:t>
            </a:r>
            <a:r>
              <a:rPr lang="en-IN" sz="28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IN" sz="2800" dirty="0" err="1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Rajani</a:t>
            </a:r>
            <a:r>
              <a:rPr lang="en-IN" sz="28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Jayapaln</a:t>
            </a:r>
            <a:endParaRPr lang="en-IN" sz="28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pPr lvl="1"/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Asst.Prof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. Amrutha N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Feba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Simon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Fousteena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George</a:t>
            </a:r>
            <a:endParaRPr lang="e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Aswini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K</a:t>
            </a:r>
            <a:endParaRPr lang="e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pPr lvl="1"/>
            <a:endParaRPr lang="en-IN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IN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8825" y="352425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OBE Support Team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923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7451" y="1314437"/>
            <a:ext cx="7810555" cy="478156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Vice </a:t>
            </a:r>
            <a:r>
              <a:rPr lang="en-US" sz="28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Chairman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Bursar</a:t>
            </a:r>
            <a:endParaRPr lang="en-US" sz="2800" dirty="0" smtClean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Mr. Arjun Thomas (Coordinator)</a:t>
            </a:r>
            <a:endParaRPr lang="en-US" sz="28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Mr</a:t>
            </a:r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. Arun (Care Taker)</a:t>
            </a:r>
          </a:p>
          <a:p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Nivya</a:t>
            </a:r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K. M</a:t>
            </a:r>
          </a:p>
          <a:p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</a:t>
            </a:r>
            <a:r>
              <a:rPr lang="en-US" sz="2800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. Prof</a:t>
            </a:r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. Haritha V S</a:t>
            </a:r>
          </a:p>
          <a:p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Ashma</a:t>
            </a:r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Reji</a:t>
            </a:r>
            <a:endParaRPr lang="en-US" sz="28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Judeline</a:t>
            </a:r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D </a:t>
            </a:r>
            <a:r>
              <a:rPr lang="en-US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Rozario</a:t>
            </a:r>
            <a:endParaRPr lang="en-US" sz="28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Keerthana</a:t>
            </a:r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Anilkumar</a:t>
            </a:r>
            <a:endParaRPr lang="en-US" sz="28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</a:t>
            </a:r>
            <a:r>
              <a:rPr lang="en-US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Aswathy</a:t>
            </a:r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Vinayan</a:t>
            </a:r>
            <a:endParaRPr lang="en-US" sz="28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House Keeping Staff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8825" y="1143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Zero Error </a:t>
            </a:r>
            <a:r>
              <a:rPr lang="en-US" sz="4400" b="1" dirty="0" err="1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Commitee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732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193" y="2338379"/>
            <a:ext cx="9144064" cy="3714776"/>
          </a:xfrm>
        </p:spPr>
        <p:txBody>
          <a:bodyPr>
            <a:noAutofit/>
          </a:bodyPr>
          <a:lstStyle/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Principal</a:t>
            </a:r>
          </a:p>
          <a:p>
            <a:pPr lvl="1"/>
            <a:r>
              <a:rPr lang="en-IN" sz="28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Dr.</a:t>
            </a:r>
            <a:r>
              <a:rPr lang="en-IN" sz="28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</a:t>
            </a:r>
            <a:r>
              <a:rPr lang="en-IN" sz="2800" b="1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Madhusudanan</a:t>
            </a:r>
            <a:r>
              <a:rPr lang="en-IN" sz="28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(Coordinator)</a:t>
            </a:r>
          </a:p>
          <a:p>
            <a:pPr lvl="1"/>
            <a:r>
              <a:rPr lang="en-IN" sz="28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Asha Maria Thomas (Asst. Coordinator)</a:t>
            </a:r>
          </a:p>
          <a:p>
            <a:pPr lvl="1"/>
            <a:r>
              <a:rPr lang="en-IN" sz="2800" dirty="0" err="1">
                <a:solidFill>
                  <a:schemeClr val="tx1"/>
                </a:solidFill>
                <a:latin typeface="Bahnschrift SemiCondensed" panose="020B0502040204020203" pitchFamily="34" charset="0"/>
              </a:rPr>
              <a:t>Dr.</a:t>
            </a:r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Rosalind Gonzaga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Asst. Prof. Diya M Prasad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Vocational 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COE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Dean Academics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Dean IQAC</a:t>
            </a:r>
          </a:p>
          <a:p>
            <a:pPr lvl="1"/>
            <a:r>
              <a:rPr lang="en-IN" sz="28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Dean International Affairs</a:t>
            </a:r>
          </a:p>
          <a:p>
            <a:pPr lvl="1"/>
            <a:endParaRPr lang="en-IN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IN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8825" y="352425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Curriculum Restructuring Committee</a:t>
            </a:r>
            <a:endParaRPr lang="en-IN" sz="4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330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="" xmlns:a16="http://schemas.microsoft.com/office/drawing/2014/main" id="{C5BDD1EA-D8C1-45AF-9F0A-14A2A137BA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246902"/>
            <a:ext cx="7038975" cy="475074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New changes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will be in effect </a:t>
            </a:r>
            <a:b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</a:b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from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25</a:t>
            </a:r>
            <a:r>
              <a:rPr lang="en-US" sz="48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th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May 2023 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To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30</a:t>
            </a:r>
            <a:r>
              <a:rPr lang="en-US" sz="48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th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April 2024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79" y="452933"/>
            <a:ext cx="2800858" cy="2893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096" y="1533525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182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329317"/>
            <a:ext cx="12192001" cy="2281600"/>
          </a:xfrm>
        </p:spPr>
        <p:txBody>
          <a:bodyPr/>
          <a:lstStyle/>
          <a:p>
            <a:pPr algn="ctr"/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50" y="1238229"/>
            <a:ext cx="3699809" cy="38222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365133" y="1311214"/>
            <a:ext cx="6959842" cy="5094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b="1" dirty="0">
                <a:latin typeface="Bahnschrift SemiCondensed" pitchFamily="34" charset="0"/>
              </a:rPr>
              <a:t> </a:t>
            </a:r>
            <a:r>
              <a:rPr lang="en-US" sz="2600" dirty="0">
                <a:latin typeface="Bahnschrift SemiCondensed" pitchFamily="34" charset="0"/>
              </a:rPr>
              <a:t>Chairman &amp; Manager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Bahnschrift SemiCondensed" pitchFamily="34" charset="0"/>
              </a:rPr>
              <a:t> Vice Chairmen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Bahnschrift SemiCondensed" pitchFamily="34" charset="0"/>
              </a:rPr>
              <a:t> </a:t>
            </a:r>
            <a:r>
              <a:rPr lang="en-US" sz="2600" b="1" dirty="0">
                <a:latin typeface="Bahnschrift SemiCondensed" pitchFamily="34" charset="0"/>
              </a:rPr>
              <a:t>Bursar</a:t>
            </a:r>
          </a:p>
          <a:p>
            <a:pPr>
              <a:buFont typeface="Wingdings" pitchFamily="2" charset="2"/>
              <a:buChar char="Ø"/>
            </a:pPr>
            <a:r>
              <a:rPr lang="en-US" sz="2600" b="1" dirty="0">
                <a:latin typeface="Bahnschrift SemiCondensed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Principal – (Coordinator)</a:t>
            </a:r>
          </a:p>
          <a:p>
            <a:pPr>
              <a:buFont typeface="Wingdings" pitchFamily="2" charset="2"/>
              <a:buChar char="Ø"/>
            </a:pPr>
            <a:r>
              <a:rPr lang="en-US" sz="2600" b="1" dirty="0">
                <a:latin typeface="Bahnschrift SemiCondensed" pitchFamily="34" charset="0"/>
              </a:rPr>
              <a:t> </a:t>
            </a:r>
            <a:r>
              <a:rPr lang="en-US" sz="2600" dirty="0">
                <a:latin typeface="Bahnschrift SemiCondensed" pitchFamily="34" charset="0"/>
              </a:rPr>
              <a:t>Vice Principals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Bahnschrift SemiCondensed" pitchFamily="34" charset="0"/>
              </a:rPr>
              <a:t> COE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Bahnschrift SemiCondensed" pitchFamily="34" charset="0"/>
              </a:rPr>
              <a:t> Deans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Bahnschrift SemiCondensed" pitchFamily="34" charset="0"/>
              </a:rPr>
              <a:t> </a:t>
            </a:r>
            <a:r>
              <a:rPr lang="en-US" sz="2600" dirty="0" smtClean="0">
                <a:latin typeface="Bahnschrift SemiCondensed" pitchFamily="34" charset="0"/>
              </a:rPr>
              <a:t>PRO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>
                <a:latin typeface="Bahnschrift SemiCondensed" pitchFamily="34" charset="0"/>
              </a:rPr>
              <a:t> Placement Officer</a:t>
            </a:r>
            <a:endParaRPr lang="en-US" sz="2600" dirty="0">
              <a:latin typeface="Bahnschrift SemiCondense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Bahnschrift SemiCondensed" pitchFamily="34" charset="0"/>
              </a:rPr>
              <a:t> Superintendent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Bahnschrift SemiCondensed" pitchFamily="34" charset="0"/>
              </a:rPr>
              <a:t> Staff Secretary (T)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Bahnschrift SemiCondensed" pitchFamily="34" charset="0"/>
              </a:rPr>
              <a:t> Staff Secretary (NT)</a:t>
            </a:r>
            <a:endParaRPr lang="en-IN" sz="2600" dirty="0">
              <a:latin typeface="Bahnschrift SemiCondensed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324602" y="2677014"/>
            <a:ext cx="3548743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group-mail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Bahnschrift SemiCondensed" pitchFamily="34" charset="0"/>
              </a:rPr>
              <a:t>ec@alberts.edu.in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0552" y="120134"/>
            <a:ext cx="56509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None/>
            </a:pPr>
            <a:r>
              <a:rPr lang="en-US" sz="54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Executive </a:t>
            </a:r>
            <a:r>
              <a:rPr lang="en-US" sz="5400" b="1" dirty="0" err="1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Commitee</a:t>
            </a:r>
            <a:endParaRPr lang="en-US" sz="54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365133" y="1396230"/>
            <a:ext cx="8358286" cy="4478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Bahnschrift SemiCondensed" pitchFamily="34" charset="0"/>
              </a:rPr>
              <a:t> Chairman &amp; Manager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Bahnschrift SemiCondensed" pitchFamily="34" charset="0"/>
              </a:rPr>
              <a:t> Vice Chairmen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Bahnschrift SemiCondensed" pitchFamily="34" charset="0"/>
              </a:rPr>
              <a:t> Bursar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Bahnschrift SemiCondensed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Principal – (Coordinator)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Bahnschrift SemiCondensed" pitchFamily="34" charset="0"/>
              </a:rPr>
              <a:t> Vice Principals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Bahnschrift SemiCondensed" pitchFamily="34" charset="0"/>
              </a:rPr>
              <a:t> COE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Bahnschrift SemiCondensed" pitchFamily="34" charset="0"/>
              </a:rPr>
              <a:t> Deans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Bahnschrift SemiCondensed" pitchFamily="34" charset="0"/>
              </a:rPr>
              <a:t> </a:t>
            </a:r>
            <a:r>
              <a:rPr lang="en-US" sz="2400" dirty="0" smtClean="0">
                <a:latin typeface="Bahnschrift SemiCondensed" pitchFamily="34" charset="0"/>
              </a:rPr>
              <a:t>PRO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Bahnschrift SemiCondensed" pitchFamily="34" charset="0"/>
              </a:rPr>
              <a:t> Placement Officer</a:t>
            </a:r>
            <a:endParaRPr lang="en-US" sz="2400" dirty="0">
              <a:latin typeface="Bahnschrift SemiCondense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Bahnschrift SemiCondensed" pitchFamily="34" charset="0"/>
              </a:rPr>
              <a:t> Superintendent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Bahnschrift SemiCondensed" pitchFamily="34" charset="0"/>
              </a:rPr>
              <a:t> Staff Secretary (T) &amp; (NT)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Bahnschrift SemiCondensed" pitchFamily="34" charset="0"/>
              </a:rPr>
              <a:t> </a:t>
            </a:r>
            <a:r>
              <a:rPr lang="en-US" sz="2400" dirty="0" err="1">
                <a:latin typeface="Bahnschrift SemiCondensed" pitchFamily="34" charset="0"/>
              </a:rPr>
              <a:t>HoDs</a:t>
            </a:r>
            <a:endParaRPr lang="en-IN" sz="2400" dirty="0">
              <a:latin typeface="Bahnschrift SemiCondensed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8324602" y="2677014"/>
            <a:ext cx="3548743" cy="607624"/>
          </a:xfrm>
          <a:prstGeom prst="wedgeRoundRectCallout">
            <a:avLst>
              <a:gd name="adj1" fmla="val -18429"/>
              <a:gd name="adj2" fmla="val -64167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group-mail</a:t>
            </a:r>
          </a:p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eec@alberts.edu.in</a:t>
            </a:r>
          </a:p>
        </p:txBody>
      </p:sp>
      <p:sp>
        <p:nvSpPr>
          <p:cNvPr id="2" name="Rectangle 1"/>
          <p:cNvSpPr/>
          <p:nvPr/>
        </p:nvSpPr>
        <p:spPr>
          <a:xfrm>
            <a:off x="2365133" y="186809"/>
            <a:ext cx="73997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None/>
            </a:pPr>
            <a:r>
              <a:rPr lang="en-US" sz="4800" b="1" dirty="0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Extended Executive </a:t>
            </a:r>
            <a:r>
              <a:rPr lang="en-US" sz="4800" b="1" dirty="0" err="1">
                <a:ln w="3175" cmpd="sng">
                  <a:noFill/>
                </a:ln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Commitee</a:t>
            </a:r>
            <a:endParaRPr lang="en-US" sz="4800" b="1" dirty="0">
              <a:ln w="3175" cmpd="sng">
                <a:noFill/>
              </a:ln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ustom 10">
      <a:dk1>
        <a:sysClr val="windowText" lastClr="000000"/>
      </a:dk1>
      <a:lt1>
        <a:sysClr val="window" lastClr="FFFFFF"/>
      </a:lt1>
      <a:dk2>
        <a:srgbClr val="363D46"/>
      </a:dk2>
      <a:lt2>
        <a:srgbClr val="3F3F3F"/>
      </a:lt2>
      <a:accent1>
        <a:srgbClr val="6F6F6F"/>
      </a:accent1>
      <a:accent2>
        <a:srgbClr val="000000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E76448-B9B5-444F-ABF0-3E2949E5B924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3256</Words>
  <Application>Microsoft Office PowerPoint</Application>
  <PresentationFormat>Custom</PresentationFormat>
  <Paragraphs>1050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2019-02-05T07:42:51Z</dcterms:created>
  <dcterms:modified xsi:type="dcterms:W3CDTF">2023-05-25T07:38:40Z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